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3"/>
  </p:notesMasterIdLst>
  <p:handoutMasterIdLst>
    <p:handoutMasterId r:id="rId24"/>
  </p:handoutMasterIdLst>
  <p:sldIdLst>
    <p:sldId id="256" r:id="rId2"/>
    <p:sldId id="275" r:id="rId3"/>
    <p:sldId id="257" r:id="rId4"/>
    <p:sldId id="281" r:id="rId5"/>
    <p:sldId id="298" r:id="rId6"/>
    <p:sldId id="299" r:id="rId7"/>
    <p:sldId id="300" r:id="rId8"/>
    <p:sldId id="258" r:id="rId9"/>
    <p:sldId id="284" r:id="rId10"/>
    <p:sldId id="280" r:id="rId11"/>
    <p:sldId id="286" r:id="rId12"/>
    <p:sldId id="285" r:id="rId13"/>
    <p:sldId id="294" r:id="rId14"/>
    <p:sldId id="293" r:id="rId15"/>
    <p:sldId id="276" r:id="rId16"/>
    <p:sldId id="301" r:id="rId17"/>
    <p:sldId id="304" r:id="rId18"/>
    <p:sldId id="292" r:id="rId19"/>
    <p:sldId id="279" r:id="rId20"/>
    <p:sldId id="302" r:id="rId21"/>
    <p:sldId id="296" r:id="rId22"/>
  </p:sldIdLst>
  <p:sldSz cx="10080625" cy="7559675"/>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Luc Levannier" initials="JL" lastIdx="2" clrIdx="0">
    <p:extLst>
      <p:ext uri="{19B8F6BF-5375-455C-9EA6-DF929625EA0E}">
        <p15:presenceInfo xmlns:p15="http://schemas.microsoft.com/office/powerpoint/2012/main" userId="S-1-5-21-138330505-2935326559-1019172210-1158" providerId="AD"/>
      </p:ext>
    </p:extLst>
  </p:cmAuthor>
  <p:cmAuthor id="2" name="Celestin Ngassaki" initials="CN" lastIdx="1" clrIdx="1">
    <p:extLst>
      <p:ext uri="{19B8F6BF-5375-455C-9EA6-DF929625EA0E}">
        <p15:presenceInfo xmlns:p15="http://schemas.microsoft.com/office/powerpoint/2012/main" userId="S-1-5-21-138330505-2935326559-1019172210-2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4" d="100"/>
          <a:sy n="104" d="100"/>
        </p:scale>
        <p:origin x="152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6.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solidFill>
            <a:schemeClr val="tx1"/>
          </a:solidFill>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3409315226644289E-2"/>
          <c:y val="7.8418890163415314E-2"/>
          <c:w val="0.84499934286084888"/>
          <c:h val="0.83122300063910859"/>
        </c:manualLayout>
      </c:layout>
      <c:pie3DChart>
        <c:varyColors val="1"/>
        <c:dLbls>
          <c:showLegendKey val="0"/>
          <c:showVal val="0"/>
          <c:showCatName val="1"/>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DEPENSES</a:t>
            </a:r>
            <a:r>
              <a:rPr lang="en-US" baseline="0" dirty="0"/>
              <a:t> DE FONCT 2023</a:t>
            </a:r>
            <a:endParaRPr lang="en-US" dirty="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213191093048851E-2"/>
          <c:y val="0.1455270510541021"/>
          <c:w val="0.87667511351463301"/>
          <c:h val="0.80043337606055054"/>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E09-40A3-95A5-7958B001BD56}"/>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E09-40A3-95A5-7958B001BD56}"/>
              </c:ext>
            </c:extLst>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E09-40A3-95A5-7958B001BD56}"/>
              </c:ext>
            </c:extLst>
          </c:dPt>
          <c:dPt>
            <c:idx val="3"/>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8E09-40A3-95A5-7958B001BD56}"/>
              </c:ext>
            </c:extLst>
          </c:dPt>
          <c:dPt>
            <c:idx val="4"/>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8E09-40A3-95A5-7958B001BD56}"/>
              </c:ext>
            </c:extLst>
          </c:dPt>
          <c:dPt>
            <c:idx val="5"/>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8E09-40A3-95A5-7958B001BD56}"/>
              </c:ext>
            </c:extLst>
          </c:dPt>
          <c:dPt>
            <c:idx val="6"/>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8E09-40A3-95A5-7958B001BD56}"/>
              </c:ext>
            </c:extLst>
          </c:dPt>
          <c:dLbls>
            <c:dLbl>
              <c:idx val="0"/>
              <c:layout>
                <c:manualLayout>
                  <c:x val="-0.17143528452285031"/>
                  <c:y val="9.145141741003304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7030A0"/>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E09-40A3-95A5-7958B001BD56}"/>
                </c:ext>
              </c:extLst>
            </c:dLbl>
            <c:dLbl>
              <c:idx val="1"/>
              <c:layout>
                <c:manualLayout>
                  <c:x val="0.1594739005343197"/>
                  <c:y val="-0.35215946843853818"/>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7030A0"/>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E09-40A3-95A5-7958B001BD56}"/>
                </c:ext>
              </c:extLst>
            </c:dLbl>
            <c:dLbl>
              <c:idx val="2"/>
              <c:layout>
                <c:manualLayout>
                  <c:x val="1.7921146953405017E-2"/>
                  <c:y val="5.973715651135001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7030A0"/>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E09-40A3-95A5-7958B001BD56}"/>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7030A0"/>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8E09-40A3-95A5-7958B001BD56}"/>
                </c:ext>
              </c:extLst>
            </c:dLbl>
            <c:dLbl>
              <c:idx val="4"/>
              <c:layout>
                <c:manualLayout>
                  <c:x val="-0.15071662281425671"/>
                  <c:y val="-9.873108884645233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7030A0"/>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E09-40A3-95A5-7958B001BD56}"/>
                </c:ext>
              </c:extLst>
            </c:dLbl>
            <c:dLbl>
              <c:idx val="5"/>
              <c:layout>
                <c:manualLayout>
                  <c:x val="9.1939240461574437E-2"/>
                  <c:y val="-5.973715651135005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7030A0"/>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3132764384723176"/>
                      <c:h val="0.15805094130675526"/>
                    </c:manualLayout>
                  </c15:layout>
                </c:ext>
                <c:ext xmlns:c16="http://schemas.microsoft.com/office/drawing/2014/chart" uri="{C3380CC4-5D6E-409C-BE32-E72D297353CC}">
                  <c16:uniqueId val="{0000000B-8E09-40A3-95A5-7958B001BD56}"/>
                </c:ext>
              </c:extLst>
            </c:dLbl>
            <c:dLbl>
              <c:idx val="6"/>
              <c:layout>
                <c:manualLayout>
                  <c:x val="0.39256586761426709"/>
                  <c:y val="-3.4009120952904143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7030A0"/>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E09-40A3-95A5-7958B001BD5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7030A0"/>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 DF 2023'!$A$2,' DF 2023'!$A$4,' DF 2023'!$A$6,' DF 2023'!$A$8,' DF 2023'!$A$10,' DF 2023'!$A$12,' DF 2023'!$A$14)</c:f>
              <c:strCache>
                <c:ptCount val="7"/>
                <c:pt idx="0">
                  <c:v>Charges à caractère général</c:v>
                </c:pt>
                <c:pt idx="1">
                  <c:v>Charges de personnel</c:v>
                </c:pt>
                <c:pt idx="2">
                  <c:v>Atténuation de produits</c:v>
                </c:pt>
                <c:pt idx="3">
                  <c:v>Autres charges de gestion</c:v>
                </c:pt>
                <c:pt idx="4">
                  <c:v>Charges financières</c:v>
                </c:pt>
                <c:pt idx="5">
                  <c:v>Charges exceptionnelles et imprévues</c:v>
                </c:pt>
                <c:pt idx="6">
                  <c:v>Opé. d'ordre (dont dap) + vir entre sections</c:v>
                </c:pt>
              </c:strCache>
            </c:strRef>
          </c:cat>
          <c:val>
            <c:numRef>
              <c:f>(' DF 2023'!$D$2,' DF 2023'!$D$4,' DF 2023'!$D$6,' DF 2023'!$D$8,' DF 2023'!$D$10,' DF 2023'!$D$12,' DF 2023'!$D$14)</c:f>
              <c:numCache>
                <c:formatCode>#,##0</c:formatCode>
                <c:ptCount val="7"/>
                <c:pt idx="0">
                  <c:v>1708250</c:v>
                </c:pt>
                <c:pt idx="1">
                  <c:v>4396444</c:v>
                </c:pt>
                <c:pt idx="2">
                  <c:v>4616</c:v>
                </c:pt>
                <c:pt idx="3">
                  <c:v>597126</c:v>
                </c:pt>
                <c:pt idx="4">
                  <c:v>135122</c:v>
                </c:pt>
                <c:pt idx="5">
                  <c:v>8657</c:v>
                </c:pt>
                <c:pt idx="6">
                  <c:v>477507</c:v>
                </c:pt>
              </c:numCache>
            </c:numRef>
          </c:val>
          <c:extLst>
            <c:ext xmlns:c16="http://schemas.microsoft.com/office/drawing/2014/chart" uri="{C3380CC4-5D6E-409C-BE32-E72D297353CC}">
              <c16:uniqueId val="{0000000E-8E09-40A3-95A5-7958B001BD56}"/>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fr-FR" dirty="0"/>
              <a:t>Recettes de fonct 2023</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147659638182003E-2"/>
          <c:y val="0.14972158936985669"/>
          <c:w val="0.91058724366601806"/>
          <c:h val="0.82352363314991717"/>
        </c:manualLayout>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11DC-4106-8F35-EDB44738A053}"/>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11DC-4106-8F35-EDB44738A053}"/>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11DC-4106-8F35-EDB44738A053}"/>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11DC-4106-8F35-EDB44738A053}"/>
              </c:ext>
            </c:extLst>
          </c:dPt>
          <c:dPt>
            <c:idx val="4"/>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11DC-4106-8F35-EDB44738A053}"/>
              </c:ext>
            </c:extLst>
          </c:dPt>
          <c:dPt>
            <c:idx val="5"/>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11DC-4106-8F35-EDB44738A053}"/>
              </c:ext>
            </c:extLst>
          </c:dPt>
          <c:dPt>
            <c:idx val="6"/>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11DC-4106-8F35-EDB44738A053}"/>
              </c:ext>
            </c:extLst>
          </c:dPt>
          <c:dPt>
            <c:idx val="7"/>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11DC-4106-8F35-EDB44738A053}"/>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('RF 2023'!$A$2,'RF 2023'!$A$4,'RF 2023'!$A$6,'RF 2023'!$A$8,'RF 2023'!$A$10,'RF 2023'!$A$12,'RF 2023'!$A$16,'RF 2023'!$A$18)</c:f>
              <c:strCache>
                <c:ptCount val="8"/>
                <c:pt idx="0">
                  <c:v>Excédent antérieur reporté</c:v>
                </c:pt>
                <c:pt idx="1">
                  <c:v>Attenuations de charges</c:v>
                </c:pt>
                <c:pt idx="2">
                  <c:v>Produits des services</c:v>
                </c:pt>
                <c:pt idx="3">
                  <c:v>Impôts et taxes, fiscalité locale</c:v>
                </c:pt>
                <c:pt idx="4">
                  <c:v>Dotations, subv et participations </c:v>
                </c:pt>
                <c:pt idx="5">
                  <c:v>Autres produits </c:v>
                </c:pt>
                <c:pt idx="6">
                  <c:v>Produits except</c:v>
                </c:pt>
                <c:pt idx="7">
                  <c:v>Opérations d'ordre</c:v>
                </c:pt>
              </c:strCache>
            </c:strRef>
          </c:cat>
          <c:val>
            <c:numRef>
              <c:f>('RF 2023'!$D$2,'RF 2023'!$D$4,'RF 2023'!$D$6,'RF 2023'!$D$8,'RF 2023'!$D$10,'RF 2023'!$D$12,'RF 2023'!$D$16,'RF 2023'!$D$18)</c:f>
              <c:numCache>
                <c:formatCode>#,##0</c:formatCode>
                <c:ptCount val="8"/>
                <c:pt idx="0">
                  <c:v>4444987</c:v>
                </c:pt>
                <c:pt idx="1">
                  <c:v>32044</c:v>
                </c:pt>
                <c:pt idx="2">
                  <c:v>594558</c:v>
                </c:pt>
                <c:pt idx="3">
                  <c:v>4117949</c:v>
                </c:pt>
                <c:pt idx="4">
                  <c:v>2459944</c:v>
                </c:pt>
                <c:pt idx="5">
                  <c:v>474053</c:v>
                </c:pt>
                <c:pt idx="6">
                  <c:v>15042</c:v>
                </c:pt>
                <c:pt idx="7">
                  <c:v>362988</c:v>
                </c:pt>
              </c:numCache>
            </c:numRef>
          </c:val>
          <c:extLst>
            <c:ext xmlns:c16="http://schemas.microsoft.com/office/drawing/2014/chart" uri="{C3380CC4-5D6E-409C-BE32-E72D297353CC}">
              <c16:uniqueId val="{00000010-11DC-4106-8F35-EDB44738A053}"/>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4.gif"/></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3" name="ZoneTexte 3">
          <a:extLst xmlns:a="http://schemas.openxmlformats.org/drawingml/2006/main">
            <a:ext uri="{FF2B5EF4-FFF2-40B4-BE49-F238E27FC236}">
              <a16:creationId xmlns:a16="http://schemas.microsoft.com/office/drawing/2014/main" id="{C9B8BA46-F05E-404E-B570-2AD7F634E89E}"/>
            </a:ext>
          </a:extLst>
        </cdr:cNvPr>
        <cdr:cNvSpPr txBox="1"/>
      </cdr:nvSpPr>
      <cdr:spPr>
        <a:xfrm xmlns:a="http://schemas.openxmlformats.org/drawingml/2006/main">
          <a:off x="0" y="0"/>
          <a:ext cx="9496406" cy="7134517"/>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lvl="1" hangingPunct="0">
            <a:spcAft>
              <a:spcPts val="850"/>
            </a:spcAft>
            <a:buSzPts val="1072"/>
            <a:buBlip>
              <a:blip xmlns:r="http://schemas.openxmlformats.org/officeDocument/2006/relationships" r:embed="rId1"/>
            </a:buBlip>
            <a:defRPr sz="1800" b="0" i="0" u="none" strike="noStrike" kern="0" cap="none" spc="0" baseline="0">
              <a:solidFill>
                <a:srgbClr val="000000"/>
              </a:solidFill>
              <a:uFillTx/>
            </a:defRPr>
          </a:pPr>
          <a:r>
            <a:rPr lang="fr-FR" sz="2300" kern="0" dirty="0">
              <a:solidFill>
                <a:srgbClr val="000000"/>
              </a:solidFill>
              <a:latin typeface="Century Gothic" panose="020B0502020202020204" pitchFamily="34" charset="0"/>
              <a:cs typeface="Tahoma" pitchFamily="2"/>
            </a:rPr>
            <a:t>Une croissance économique poussive</a:t>
          </a:r>
        </a:p>
        <a:p xmlns:a="http://schemas.openxmlformats.org/drawingml/2006/main">
          <a:r>
            <a:rPr lang="fr-FR" dirty="0">
              <a:latin typeface="Century Gothic" panose="020B0502020202020204" pitchFamily="34" charset="0"/>
            </a:rPr>
            <a:t>La croissance 2023 a été de 1 % . La loi de finance 2024 table sur 1.4 %.  L’OCDE vise 1.2 %, la Banque de France prévoit + 0.9 %. L’INSEE,  0,2%.</a:t>
          </a:r>
        </a:p>
        <a:p xmlns:a="http://schemas.openxmlformats.org/drawingml/2006/main">
          <a:r>
            <a:rPr lang="fr-FR" dirty="0">
              <a:latin typeface="Century Gothic" panose="020B0502020202020204" pitchFamily="34" charset="0"/>
            </a:rPr>
            <a:t>Cette évolution serait liée au rebond de la consommation avec la décrue de l’inflation. </a:t>
          </a:r>
        </a:p>
        <a:p xmlns:a="http://schemas.openxmlformats.org/drawingml/2006/main">
          <a:r>
            <a:rPr lang="fr-FR" dirty="0">
              <a:latin typeface="Century Gothic" panose="020B0502020202020204" pitchFamily="34" charset="0"/>
            </a:rPr>
            <a:t> </a:t>
          </a:r>
          <a:endParaRPr lang="fr-FR" sz="2300" kern="0" dirty="0">
            <a:solidFill>
              <a:srgbClr val="000000"/>
            </a:solidFill>
            <a:latin typeface="Century Gothic" panose="020B0502020202020204" pitchFamily="34" charset="0"/>
            <a:cs typeface="Tahoma" pitchFamily="2"/>
          </a:endParaRPr>
        </a:p>
        <a:p xmlns:a="http://schemas.openxmlformats.org/drawingml/2006/main">
          <a:pPr marL="0" lvl="1" hangingPunct="0">
            <a:spcAft>
              <a:spcPts val="850"/>
            </a:spcAft>
            <a:buSzPts val="1072"/>
            <a:buBlip>
              <a:blip xmlns:r="http://schemas.openxmlformats.org/officeDocument/2006/relationships" r:embed="rId1"/>
            </a:buBlip>
            <a:defRPr sz="1800" b="0" i="0" u="none" strike="noStrike" kern="0" cap="none" spc="0" baseline="0">
              <a:solidFill>
                <a:srgbClr val="000000"/>
              </a:solidFill>
              <a:uFillTx/>
            </a:defRPr>
          </a:pPr>
          <a:endParaRPr lang="fr-FR" sz="2300" kern="0" dirty="0">
            <a:solidFill>
              <a:srgbClr val="000000"/>
            </a:solidFill>
            <a:latin typeface="Century Gothic" panose="020B0502020202020204" pitchFamily="34" charset="0"/>
            <a:ea typeface="Lucida Sans Unicode" pitchFamily="2"/>
            <a:cs typeface="Tahoma" pitchFamily="2"/>
          </a:endParaRPr>
        </a:p>
        <a:p xmlns:a="http://schemas.openxmlformats.org/drawingml/2006/main">
          <a:pPr marL="0" lvl="1" hangingPunct="0">
            <a:spcAft>
              <a:spcPts val="850"/>
            </a:spcAft>
            <a:buSzPts val="1072"/>
            <a:defRPr sz="1800" b="0" i="0" u="none" strike="noStrike" kern="0" cap="none" spc="0" baseline="0">
              <a:solidFill>
                <a:srgbClr val="000000"/>
              </a:solidFill>
              <a:uFillTx/>
            </a:defRPr>
          </a:pPr>
          <a:endParaRPr lang="fr-FR" sz="1100" kern="0" dirty="0">
            <a:solidFill>
              <a:srgbClr val="000000"/>
            </a:solidFill>
            <a:latin typeface="Century Gothic" panose="020B0502020202020204" pitchFamily="34" charset="0"/>
            <a:ea typeface="Lucida Sans Unicode" pitchFamily="2"/>
            <a:cs typeface="Tahoma" pitchFamily="2"/>
          </a:endParaRPr>
        </a:p>
        <a:p xmlns:a="http://schemas.openxmlformats.org/drawingml/2006/main">
          <a:pPr marL="0" lvl="1" hangingPunct="0">
            <a:spcAft>
              <a:spcPts val="850"/>
            </a:spcAft>
            <a:buSzPts val="1072"/>
            <a:buBlip>
              <a:blip xmlns:r="http://schemas.openxmlformats.org/officeDocument/2006/relationships" r:embed="rId1"/>
            </a:buBlip>
            <a:defRPr sz="1800" b="0" i="0" u="none" strike="noStrike" kern="0" cap="none" spc="0" baseline="0">
              <a:solidFill>
                <a:srgbClr val="000000"/>
              </a:solidFill>
              <a:uFillTx/>
            </a:defRPr>
          </a:pPr>
          <a:r>
            <a:rPr lang="fr-FR" sz="2300" kern="0" dirty="0">
              <a:solidFill>
                <a:srgbClr val="000000"/>
              </a:solidFill>
              <a:latin typeface="Century Gothic" panose="020B0502020202020204" pitchFamily="34" charset="0"/>
              <a:ea typeface="Lucida Sans Unicode" pitchFamily="2"/>
              <a:cs typeface="Tahoma" pitchFamily="2"/>
            </a:rPr>
            <a:t>Une légère décrue de l’inflation</a:t>
          </a:r>
        </a:p>
        <a:p xmlns:a="http://schemas.openxmlformats.org/drawingml/2006/main">
          <a:pPr marL="0" lvl="1" hangingPunct="0">
            <a:spcAft>
              <a:spcPts val="850"/>
            </a:spcAft>
            <a:buSzPts val="1072"/>
            <a:buBlip>
              <a:blip xmlns:r="http://schemas.openxmlformats.org/officeDocument/2006/relationships" r:embed="rId1"/>
            </a:buBlip>
            <a:defRPr sz="1800" b="0" i="0" u="none" strike="noStrike" kern="0" cap="none" spc="0" baseline="0">
              <a:solidFill>
                <a:srgbClr val="000000"/>
              </a:solidFill>
              <a:uFillTx/>
            </a:defRPr>
          </a:pPr>
          <a:endParaRPr lang="fr-FR" sz="2300" kern="0" dirty="0">
            <a:solidFill>
              <a:srgbClr val="000000"/>
            </a:solidFill>
            <a:latin typeface="Century Gothic" panose="020B0502020202020204" pitchFamily="34" charset="0"/>
            <a:ea typeface="Lucida Sans Unicode" pitchFamily="2"/>
            <a:cs typeface="Tahoma" pitchFamily="2"/>
          </a:endParaRPr>
        </a:p>
        <a:p xmlns:a="http://schemas.openxmlformats.org/drawingml/2006/main">
          <a:pPr marL="0" lvl="1" hangingPunct="0">
            <a:spcAft>
              <a:spcPts val="850"/>
            </a:spcAft>
            <a:buSzPts val="1072"/>
            <a:defRPr sz="1800" b="0" i="0" u="none" strike="noStrike" kern="0" cap="none" spc="0" baseline="0">
              <a:solidFill>
                <a:srgbClr val="000000"/>
              </a:solidFill>
              <a:uFillTx/>
            </a:defRPr>
          </a:pPr>
          <a:br>
            <a:rPr lang="fr-FR" sz="2000" dirty="0">
              <a:solidFill>
                <a:srgbClr val="000000"/>
              </a:solidFill>
              <a:latin typeface="Century Gothic" panose="020B0502020202020204" pitchFamily="34" charset="0"/>
              <a:ea typeface="Lucida Sans Unicode" pitchFamily="2"/>
              <a:cs typeface="Tahoma" pitchFamily="2"/>
            </a:rPr>
          </a:br>
          <a:endParaRPr lang="fr-FR" sz="2000" dirty="0">
            <a:solidFill>
              <a:srgbClr val="000000"/>
            </a:solidFill>
            <a:latin typeface="Century Gothic" panose="020B0502020202020204" pitchFamily="34" charset="0"/>
            <a:ea typeface="Lucida Sans Unicode" pitchFamily="2"/>
            <a:cs typeface="Tahoma" pitchFamily="2"/>
          </a:endParaRPr>
        </a:p>
        <a:p xmlns:a="http://schemas.openxmlformats.org/drawingml/2006/main">
          <a:pPr marL="0" lvl="1" hangingPunct="0">
            <a:spcAft>
              <a:spcPts val="850"/>
            </a:spcAft>
            <a:buSzPts val="1072"/>
            <a:defRPr sz="1800" b="0" i="0" u="none" strike="noStrike" kern="0" cap="none" spc="0" baseline="0">
              <a:solidFill>
                <a:srgbClr val="000000"/>
              </a:solidFill>
              <a:uFillTx/>
            </a:defRPr>
          </a:pPr>
          <a:r>
            <a:rPr lang="fr-FR" sz="2000" dirty="0">
              <a:solidFill>
                <a:srgbClr val="000000"/>
              </a:solidFill>
              <a:latin typeface="Century Gothic" panose="020B0502020202020204" pitchFamily="34" charset="0"/>
              <a:ea typeface="Lucida Sans Unicode" pitchFamily="2"/>
              <a:cs typeface="Tahoma" pitchFamily="2"/>
            </a:rPr>
            <a:t>La dette et le déficit public restent à des niveaux élevés</a:t>
          </a:r>
        </a:p>
        <a:p xmlns:a="http://schemas.openxmlformats.org/drawingml/2006/main">
          <a:pPr marL="0" lvl="1" hangingPunct="0">
            <a:spcAft>
              <a:spcPts val="850"/>
            </a:spcAft>
            <a:buSzPts val="1072"/>
            <a:defRPr sz="1800" b="0" i="0" u="none" strike="noStrike" kern="0" cap="none" spc="0" baseline="0">
              <a:solidFill>
                <a:srgbClr val="000000"/>
              </a:solidFill>
              <a:uFillTx/>
            </a:defRPr>
          </a:pPr>
          <a:r>
            <a:rPr lang="fr-FR" sz="2000" dirty="0">
              <a:solidFill>
                <a:srgbClr val="000000"/>
              </a:solidFill>
              <a:latin typeface="Century Gothic" panose="020B0502020202020204" pitchFamily="34" charset="0"/>
              <a:ea typeface="Lucida Sans Unicode" pitchFamily="2"/>
              <a:cs typeface="Tahoma" pitchFamily="2"/>
            </a:rPr>
            <a:t>Le déficit sera de 4,9 % du PIB en 2023, contre 5,0 % prévu dans la loi de finances 2023. </a:t>
          </a:r>
        </a:p>
        <a:p xmlns:a="http://schemas.openxmlformats.org/drawingml/2006/main">
          <a:pPr marL="0" lvl="1" hangingPunct="0">
            <a:spcAft>
              <a:spcPts val="850"/>
            </a:spcAft>
            <a:buSzPts val="1072"/>
            <a:defRPr sz="1800" b="0" i="0" u="none" strike="noStrike" kern="0" cap="none" spc="0" baseline="0">
              <a:solidFill>
                <a:srgbClr val="000000"/>
              </a:solidFill>
              <a:uFillTx/>
            </a:defRPr>
          </a:pPr>
          <a:endParaRPr lang="fr-FR" sz="2000" dirty="0">
            <a:solidFill>
              <a:srgbClr val="000000"/>
            </a:solidFill>
            <a:latin typeface="Century Gothic" panose="020B0502020202020204" pitchFamily="34" charset="0"/>
            <a:ea typeface="Lucida Sans Unicode" pitchFamily="2"/>
            <a:cs typeface="Tahoma" pitchFamily="2"/>
          </a:endParaRPr>
        </a:p>
        <a:p xmlns:a="http://schemas.openxmlformats.org/drawingml/2006/main">
          <a:pPr marL="0" lvl="1" hangingPunct="0">
            <a:spcAft>
              <a:spcPts val="850"/>
            </a:spcAft>
            <a:buSzPts val="1072"/>
            <a:defRPr sz="1800" b="0" i="0" u="none" strike="noStrike" kern="0" cap="none" spc="0" baseline="0">
              <a:solidFill>
                <a:srgbClr val="000000"/>
              </a:solidFill>
              <a:uFillTx/>
            </a:defRPr>
          </a:pPr>
          <a:endParaRPr lang="fr-FR" sz="2000" dirty="0">
            <a:solidFill>
              <a:srgbClr val="000000"/>
            </a:solidFill>
            <a:latin typeface="Century Gothic" panose="020B0502020202020204" pitchFamily="34" charset="0"/>
            <a:ea typeface="Lucida Sans Unicode" pitchFamily="2"/>
            <a:cs typeface="Tahoma" pitchFamily="2"/>
          </a:endParaRPr>
        </a:p>
        <a:p xmlns:a="http://schemas.openxmlformats.org/drawingml/2006/main">
          <a:pPr marL="0" lvl="1" hangingPunct="0">
            <a:spcAft>
              <a:spcPts val="850"/>
            </a:spcAft>
            <a:buSzPts val="1072"/>
            <a:defRPr sz="1800" b="0" i="0" u="none" strike="noStrike" kern="0" cap="none" spc="0" baseline="0">
              <a:solidFill>
                <a:srgbClr val="000000"/>
              </a:solidFill>
              <a:uFillTx/>
            </a:defRPr>
          </a:pPr>
          <a:endParaRPr lang="fr-FR" sz="2000" dirty="0">
            <a:solidFill>
              <a:srgbClr val="000000"/>
            </a:solidFill>
            <a:latin typeface="Century Gothic" panose="020B0502020202020204" pitchFamily="34" charset="0"/>
            <a:ea typeface="Lucida Sans Unicode" pitchFamily="2"/>
            <a:cs typeface="Tahoma" pitchFamily="2"/>
          </a:endParaRPr>
        </a:p>
        <a:p xmlns:a="http://schemas.openxmlformats.org/drawingml/2006/main">
          <a:pPr marL="0" lvl="1" hangingPunct="0">
            <a:spcAft>
              <a:spcPts val="850"/>
            </a:spcAft>
            <a:buSzPts val="1072"/>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Century Gothic" panose="020B0502020202020204" pitchFamily="34" charset="0"/>
            <a:ea typeface="Lucida Sans Unicode" pitchFamily="2"/>
            <a:cs typeface="Tahoma" pitchFamily="2"/>
          </a:endParaRPr>
        </a:p>
      </cdr:txBody>
    </cdr:sp>
  </cdr:relSizeAnchor>
  <cdr:relSizeAnchor xmlns:cdr="http://schemas.openxmlformats.org/drawingml/2006/chartDrawing">
    <cdr:from>
      <cdr:x>0.03774</cdr:x>
      <cdr:y>0.84067</cdr:y>
    </cdr:from>
    <cdr:to>
      <cdr:x>0.95839</cdr:x>
      <cdr:y>0.97634</cdr:y>
    </cdr:to>
    <cdr:pic>
      <cdr:nvPicPr>
        <cdr:cNvPr id="4" name="chart">
          <a:extLst xmlns:a="http://schemas.openxmlformats.org/drawingml/2006/main">
            <a:ext uri="{FF2B5EF4-FFF2-40B4-BE49-F238E27FC236}">
              <a16:creationId xmlns:a16="http://schemas.microsoft.com/office/drawing/2014/main" id="{98451FDC-CF77-5330-E11C-1D31FCB0A86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58440" y="5465777"/>
          <a:ext cx="8742814" cy="88201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473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9660" y="954084"/>
            <a:ext cx="4578345" cy="3435345"/>
          </a:xfrm>
          <a:prstGeom prst="rect">
            <a:avLst/>
          </a:prstGeom>
          <a:noFill/>
          <a:ln>
            <a:noFill/>
            <a:prstDash val="solid"/>
          </a:ln>
        </p:spPr>
      </p:sp>
      <p:sp>
        <p:nvSpPr>
          <p:cNvPr id="3" name="Espace réservé des commentaires 2"/>
          <p:cNvSpPr txBox="1">
            <a:spLocks noGrp="1"/>
          </p:cNvSpPr>
          <p:nvPr>
            <p:ph type="body" sz="quarter" idx="3"/>
          </p:nvPr>
        </p:nvSpPr>
        <p:spPr>
          <a:xfrm>
            <a:off x="1051742" y="4722757"/>
            <a:ext cx="4699330" cy="3813294"/>
          </a:xfrm>
          <a:prstGeom prst="rect">
            <a:avLst/>
          </a:prstGeom>
          <a:noFill/>
          <a:ln>
            <a:noFill/>
          </a:ln>
        </p:spPr>
        <p:txBody>
          <a:bodyPr vert="horz" wrap="square" lIns="0" tIns="0" rIns="0" bIns="0" anchor="t" anchorCtr="0" compatLnSpc="1">
            <a:noAutofit/>
          </a:bodyPr>
          <a:lstStyle/>
          <a:p>
            <a:pPr lvl="0"/>
            <a:endParaRPr lang="fr-FR"/>
          </a:p>
        </p:txBody>
      </p:sp>
    </p:spTree>
    <p:extLst>
      <p:ext uri="{BB962C8B-B14F-4D97-AF65-F5344CB8AC3E}">
        <p14:creationId xmlns:p14="http://schemas.microsoft.com/office/powerpoint/2010/main" val="1815958108"/>
      </p:ext>
    </p:extLst>
  </p:cSld>
  <p:clrMap bg1="lt1" tx1="dk1" bg2="lt2" tx2="dk2" accent1="accent1" accent2="accent2" accent3="accent3" accent4="accent4" accent5="accent5" accent6="accent6" hlink="hlink" folHlink="folHlink"/>
  <p:notesStyle>
    <a:lvl1pPr marL="215999" marR="0" lvl="0" indent="0" defTabSz="914400" rtl="0" fontAlgn="auto" hangingPunct="0">
      <a:lnSpc>
        <a:spcPct val="100000"/>
      </a:lnSpc>
      <a:spcBef>
        <a:spcPts val="0"/>
      </a:spcBef>
      <a:spcAft>
        <a:spcPts val="0"/>
      </a:spcAft>
      <a:buNone/>
      <a:tabLst/>
      <a:defRPr lang="fr-FR" sz="2000" b="0" i="0" u="none" strike="noStrike" kern="0" cap="none" spc="0" baseline="0">
        <a:solidFill>
          <a:srgbClr val="000000"/>
        </a:solidFill>
        <a:uFillTx/>
        <a:latin typeface="Times New Roman"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9663" y="954088"/>
            <a:ext cx="4578350" cy="3435350"/>
          </a:xfrm>
          <a:solidFill>
            <a:srgbClr val="5B9BD5"/>
          </a:solidFill>
          <a:ln w="25402">
            <a:solidFill>
              <a:srgbClr val="41719C"/>
            </a:solidFill>
            <a:prstDash val="solid"/>
          </a:ln>
        </p:spPr>
      </p:sp>
      <p:sp>
        <p:nvSpPr>
          <p:cNvPr id="3" name="Espace réservé des commentaires 2"/>
          <p:cNvSpPr txBox="1">
            <a:spLocks noGrp="1"/>
          </p:cNvSpPr>
          <p:nvPr>
            <p:ph type="body" sz="quarter" idx="1"/>
          </p:nvPr>
        </p:nvSpPr>
        <p:spPr>
          <a:xfrm>
            <a:off x="1051742" y="4722757"/>
            <a:ext cx="4699330" cy="307777"/>
          </a:xfrm>
        </p:spPr>
        <p:txBody>
          <a:bodyPr>
            <a:spAutoFit/>
          </a:bodyP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9663" y="954088"/>
            <a:ext cx="4578350" cy="3435350"/>
          </a:xfrm>
          <a:solidFill>
            <a:srgbClr val="5B9BD5"/>
          </a:solidFill>
          <a:ln w="25402">
            <a:solidFill>
              <a:srgbClr val="41719C"/>
            </a:solidFill>
            <a:prstDash val="solid"/>
          </a:ln>
        </p:spPr>
      </p:sp>
      <p:sp>
        <p:nvSpPr>
          <p:cNvPr id="3" name="Espace réservé des commentaires 2"/>
          <p:cNvSpPr txBox="1">
            <a:spLocks noGrp="1"/>
          </p:cNvSpPr>
          <p:nvPr>
            <p:ph type="body" sz="quarter" idx="1"/>
          </p:nvPr>
        </p:nvSpPr>
        <p:spPr>
          <a:xfrm>
            <a:off x="1051742" y="4722757"/>
            <a:ext cx="4699330" cy="3813633"/>
          </a:xfrm>
        </p:spPr>
        <p:txBody>
          <a:bodyPr/>
          <a:lstStyle/>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9663" y="954088"/>
            <a:ext cx="4578350" cy="3435350"/>
          </a:xfrm>
          <a:solidFill>
            <a:srgbClr val="5B9BD5"/>
          </a:solidFill>
          <a:ln w="25402">
            <a:solidFill>
              <a:srgbClr val="41719C"/>
            </a:solidFill>
            <a:prstDash val="solid"/>
          </a:ln>
        </p:spPr>
      </p:sp>
      <p:sp>
        <p:nvSpPr>
          <p:cNvPr id="3" name="Espace réservé des commentaires 2"/>
          <p:cNvSpPr txBox="1">
            <a:spLocks noGrp="1"/>
          </p:cNvSpPr>
          <p:nvPr>
            <p:ph type="body" sz="quarter" idx="1"/>
          </p:nvPr>
        </p:nvSpPr>
        <p:spPr>
          <a:xfrm>
            <a:off x="1051742" y="4722757"/>
            <a:ext cx="4699330" cy="3813633"/>
          </a:xfrm>
        </p:spPr>
        <p:txBody>
          <a:bodyPr/>
          <a:lstStyle/>
          <a:p>
            <a:endParaRPr lang="fr-FR" dirty="0"/>
          </a:p>
        </p:txBody>
      </p:sp>
    </p:spTree>
    <p:extLst>
      <p:ext uri="{BB962C8B-B14F-4D97-AF65-F5344CB8AC3E}">
        <p14:creationId xmlns:p14="http://schemas.microsoft.com/office/powerpoint/2010/main" val="415017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9663" y="954088"/>
            <a:ext cx="4578350" cy="3435350"/>
          </a:xfrm>
          <a:solidFill>
            <a:srgbClr val="5B9BD5"/>
          </a:solidFill>
          <a:ln w="25402">
            <a:solidFill>
              <a:srgbClr val="41719C"/>
            </a:solidFill>
            <a:prstDash val="solid"/>
          </a:ln>
        </p:spPr>
      </p:sp>
      <p:sp>
        <p:nvSpPr>
          <p:cNvPr id="3" name="Espace réservé des commentaires 2"/>
          <p:cNvSpPr txBox="1">
            <a:spLocks noGrp="1"/>
          </p:cNvSpPr>
          <p:nvPr>
            <p:ph type="body" sz="quarter" idx="1"/>
          </p:nvPr>
        </p:nvSpPr>
        <p:spPr>
          <a:xfrm>
            <a:off x="1051742" y="4722757"/>
            <a:ext cx="4699330" cy="3813633"/>
          </a:xfrm>
        </p:spPr>
        <p:txBody>
          <a:bodyPr/>
          <a:lstStyle/>
          <a:p>
            <a:endParaRPr lang="fr-FR" dirty="0"/>
          </a:p>
        </p:txBody>
      </p:sp>
    </p:spTree>
    <p:extLst>
      <p:ext uri="{BB962C8B-B14F-4D97-AF65-F5344CB8AC3E}">
        <p14:creationId xmlns:p14="http://schemas.microsoft.com/office/powerpoint/2010/main" val="124116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9663" y="954088"/>
            <a:ext cx="4578350" cy="3435350"/>
          </a:xfrm>
          <a:solidFill>
            <a:srgbClr val="5B9BD5"/>
          </a:solidFill>
          <a:ln w="25402">
            <a:solidFill>
              <a:srgbClr val="41719C"/>
            </a:solidFill>
            <a:prstDash val="solid"/>
          </a:ln>
        </p:spPr>
      </p:sp>
      <p:sp>
        <p:nvSpPr>
          <p:cNvPr id="3" name="Espace réservé des commentaires 2"/>
          <p:cNvSpPr txBox="1">
            <a:spLocks noGrp="1"/>
          </p:cNvSpPr>
          <p:nvPr>
            <p:ph type="body" sz="quarter" idx="1"/>
          </p:nvPr>
        </p:nvSpPr>
        <p:spPr>
          <a:xfrm>
            <a:off x="1051742" y="4722757"/>
            <a:ext cx="4699330" cy="3813633"/>
          </a:xfrm>
        </p:spPr>
        <p:txBody>
          <a:bodyPr/>
          <a:lstStyle/>
          <a:p>
            <a:endParaRPr lang="fr-FR" dirty="0"/>
          </a:p>
        </p:txBody>
      </p:sp>
    </p:spTree>
    <p:extLst>
      <p:ext uri="{BB962C8B-B14F-4D97-AF65-F5344CB8AC3E}">
        <p14:creationId xmlns:p14="http://schemas.microsoft.com/office/powerpoint/2010/main" val="309925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9663" y="954088"/>
            <a:ext cx="4578350" cy="3435350"/>
          </a:xfrm>
          <a:solidFill>
            <a:srgbClr val="5B9BD5"/>
          </a:solidFill>
          <a:ln w="25402">
            <a:solidFill>
              <a:srgbClr val="41719C"/>
            </a:solidFill>
            <a:prstDash val="solid"/>
          </a:ln>
        </p:spPr>
      </p:sp>
      <p:sp>
        <p:nvSpPr>
          <p:cNvPr id="3" name="Espace réservé des commentaires 2"/>
          <p:cNvSpPr txBox="1">
            <a:spLocks noGrp="1"/>
          </p:cNvSpPr>
          <p:nvPr>
            <p:ph type="body" sz="quarter" idx="1"/>
          </p:nvPr>
        </p:nvSpPr>
        <p:spPr>
          <a:xfrm>
            <a:off x="1051742" y="4722757"/>
            <a:ext cx="4699330" cy="3813633"/>
          </a:xfrm>
        </p:spPr>
        <p:txBody>
          <a:bodyPr/>
          <a:lstStyle/>
          <a:p>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9663" y="954088"/>
            <a:ext cx="4578350" cy="3435350"/>
          </a:xfrm>
          <a:solidFill>
            <a:srgbClr val="5B9BD5"/>
          </a:solidFill>
          <a:ln w="25402">
            <a:solidFill>
              <a:srgbClr val="41719C"/>
            </a:solidFill>
            <a:prstDash val="solid"/>
          </a:ln>
        </p:spPr>
      </p:sp>
      <p:sp>
        <p:nvSpPr>
          <p:cNvPr id="3" name="Espace réservé des commentaires 2"/>
          <p:cNvSpPr txBox="1">
            <a:spLocks noGrp="1"/>
          </p:cNvSpPr>
          <p:nvPr>
            <p:ph type="body" sz="quarter" idx="1"/>
          </p:nvPr>
        </p:nvSpPr>
        <p:spPr>
          <a:xfrm>
            <a:off x="1051742" y="4722757"/>
            <a:ext cx="4699330" cy="3813633"/>
          </a:xfrm>
        </p:spPr>
        <p:txBody>
          <a:bodyPr/>
          <a:lstStyle/>
          <a:p>
            <a:endParaRPr lang="fr-FR" dirty="0"/>
          </a:p>
        </p:txBody>
      </p:sp>
    </p:spTree>
    <p:extLst>
      <p:ext uri="{BB962C8B-B14F-4D97-AF65-F5344CB8AC3E}">
        <p14:creationId xmlns:p14="http://schemas.microsoft.com/office/powerpoint/2010/main" val="117846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35625-73B6-42EF-B8DA-5D30A0BE0598}"/>
              </a:ext>
            </a:extLst>
          </p:cNvPr>
          <p:cNvSpPr>
            <a:spLocks noGrp="1"/>
          </p:cNvSpPr>
          <p:nvPr>
            <p:ph type="ctrTitle"/>
          </p:nvPr>
        </p:nvSpPr>
        <p:spPr>
          <a:xfrm>
            <a:off x="1260078" y="1237197"/>
            <a:ext cx="7560469" cy="2631887"/>
          </a:xfrm>
        </p:spPr>
        <p:txBody>
          <a:bodyPr anchor="b"/>
          <a:lstStyle>
            <a:lvl1pPr algn="ctr">
              <a:defRPr sz="4961"/>
            </a:lvl1pPr>
          </a:lstStyle>
          <a:p>
            <a:r>
              <a:rPr lang="fr-FR"/>
              <a:t>Modifiez le style du titre</a:t>
            </a:r>
          </a:p>
        </p:txBody>
      </p:sp>
      <p:sp>
        <p:nvSpPr>
          <p:cNvPr id="3" name="Sous-titre 2">
            <a:extLst>
              <a:ext uri="{FF2B5EF4-FFF2-40B4-BE49-F238E27FC236}">
                <a16:creationId xmlns:a16="http://schemas.microsoft.com/office/drawing/2014/main" id="{02094A3F-2529-4825-84DF-CBBE2A5406B7}"/>
              </a:ext>
            </a:extLst>
          </p:cNvPr>
          <p:cNvSpPr>
            <a:spLocks noGrp="1"/>
          </p:cNvSpPr>
          <p:nvPr>
            <p:ph type="subTitle" idx="1"/>
          </p:nvPr>
        </p:nvSpPr>
        <p:spPr>
          <a:xfrm>
            <a:off x="1260078" y="3970580"/>
            <a:ext cx="7560469" cy="1825171"/>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6F17ED1-D512-4F51-86CE-6628CB1953E6}"/>
              </a:ext>
            </a:extLst>
          </p:cNvPr>
          <p:cNvSpPr>
            <a:spLocks noGrp="1"/>
          </p:cNvSpPr>
          <p:nvPr>
            <p:ph type="dt" sz="half" idx="10"/>
          </p:nvPr>
        </p:nvSpPr>
        <p:spPr/>
        <p:txBody>
          <a:bodyPr/>
          <a:lstStyle/>
          <a:p>
            <a:fld id="{752EC40E-8A54-473A-9CE5-B74BB6F3DCE7}" type="datetime1">
              <a:rPr lang="en-US" smtClean="0"/>
              <a:t>2/1/2024</a:t>
            </a:fld>
            <a:endParaRPr lang="en-US" dirty="0"/>
          </a:p>
        </p:txBody>
      </p:sp>
      <p:sp>
        <p:nvSpPr>
          <p:cNvPr id="5" name="Espace réservé du pied de page 4">
            <a:extLst>
              <a:ext uri="{FF2B5EF4-FFF2-40B4-BE49-F238E27FC236}">
                <a16:creationId xmlns:a16="http://schemas.microsoft.com/office/drawing/2014/main" id="{6F9107B2-DA4E-4B82-B7BB-A99B01EACB93}"/>
              </a:ext>
            </a:extLst>
          </p:cNvPr>
          <p:cNvSpPr>
            <a:spLocks noGrp="1"/>
          </p:cNvSpPr>
          <p:nvPr>
            <p:ph type="ftr" sz="quarter" idx="11"/>
          </p:nvPr>
        </p:nvSpPr>
        <p:spPr/>
        <p:txBody>
          <a:bodyPr/>
          <a:lstStyle/>
          <a:p>
            <a:r>
              <a:rPr lang="en-US" dirty="0"/>
              <a:t>La Direction Générale</a:t>
            </a:r>
          </a:p>
        </p:txBody>
      </p:sp>
      <p:sp>
        <p:nvSpPr>
          <p:cNvPr id="6" name="Espace réservé du numéro de diapositive 5">
            <a:extLst>
              <a:ext uri="{FF2B5EF4-FFF2-40B4-BE49-F238E27FC236}">
                <a16:creationId xmlns:a16="http://schemas.microsoft.com/office/drawing/2014/main" id="{3F06EBD8-25CA-4207-8A2D-AD32BFB6475A}"/>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4250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EF978B-DF14-496F-A3E8-70C843CF7E2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D6A252C-98C3-484F-8B20-9CCCC6459DD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25B83C-AD32-4857-826B-4214EE9ACB10}"/>
              </a:ext>
            </a:extLst>
          </p:cNvPr>
          <p:cNvSpPr>
            <a:spLocks noGrp="1"/>
          </p:cNvSpPr>
          <p:nvPr>
            <p:ph type="dt" sz="half" idx="10"/>
          </p:nvPr>
        </p:nvSpPr>
        <p:spPr/>
        <p:txBody>
          <a:bodyPr/>
          <a:lstStyle/>
          <a:p>
            <a:fld id="{A7719053-20B9-4EA4-B2B8-BD32F89C150B}" type="datetime1">
              <a:rPr lang="en-US" smtClean="0"/>
              <a:t>2/1/2024</a:t>
            </a:fld>
            <a:endParaRPr lang="en-US" dirty="0"/>
          </a:p>
        </p:txBody>
      </p:sp>
      <p:sp>
        <p:nvSpPr>
          <p:cNvPr id="5" name="Espace réservé du pied de page 4">
            <a:extLst>
              <a:ext uri="{FF2B5EF4-FFF2-40B4-BE49-F238E27FC236}">
                <a16:creationId xmlns:a16="http://schemas.microsoft.com/office/drawing/2014/main" id="{FC4730F6-A25B-4641-A294-D0C035349969}"/>
              </a:ext>
            </a:extLst>
          </p:cNvPr>
          <p:cNvSpPr>
            <a:spLocks noGrp="1"/>
          </p:cNvSpPr>
          <p:nvPr>
            <p:ph type="ftr" sz="quarter" idx="11"/>
          </p:nvPr>
        </p:nvSpPr>
        <p:spPr/>
        <p:txBody>
          <a:bodyPr/>
          <a:lstStyle/>
          <a:p>
            <a:r>
              <a:rPr lang="en-US" dirty="0"/>
              <a:t>La Direction Générale</a:t>
            </a:r>
          </a:p>
        </p:txBody>
      </p:sp>
      <p:sp>
        <p:nvSpPr>
          <p:cNvPr id="6" name="Espace réservé du numéro de diapositive 5">
            <a:extLst>
              <a:ext uri="{FF2B5EF4-FFF2-40B4-BE49-F238E27FC236}">
                <a16:creationId xmlns:a16="http://schemas.microsoft.com/office/drawing/2014/main" id="{C675A642-4620-49A5-B335-C4897642DEBB}"/>
              </a:ext>
            </a:extLst>
          </p:cNvPr>
          <p:cNvSpPr>
            <a:spLocks noGrp="1"/>
          </p:cNvSpPr>
          <p:nvPr>
            <p:ph type="sldNum" sz="quarter" idx="12"/>
          </p:nvPr>
        </p:nvSpPr>
        <p:spPr/>
        <p:txBody>
          <a:bodyPr/>
          <a:lstStyle/>
          <a:p>
            <a:fld id="{47333891-D5E7-4C7B-BF1D-E855E53CB5A8}" type="slidenum">
              <a:rPr lang="en-US" smtClean="0"/>
              <a:t>‹N°›</a:t>
            </a:fld>
            <a:endParaRPr lang="en-US" dirty="0"/>
          </a:p>
        </p:txBody>
      </p:sp>
    </p:spTree>
    <p:extLst>
      <p:ext uri="{BB962C8B-B14F-4D97-AF65-F5344CB8AC3E}">
        <p14:creationId xmlns:p14="http://schemas.microsoft.com/office/powerpoint/2010/main" val="380401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8B68BCF-263F-4D92-8650-1B0E1D5F0FE1}"/>
              </a:ext>
            </a:extLst>
          </p:cNvPr>
          <p:cNvSpPr>
            <a:spLocks noGrp="1"/>
          </p:cNvSpPr>
          <p:nvPr>
            <p:ph type="title" orient="vert"/>
          </p:nvPr>
        </p:nvSpPr>
        <p:spPr>
          <a:xfrm>
            <a:off x="7213947" y="402483"/>
            <a:ext cx="2173635" cy="64064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7BD1812-CAA4-418C-97F1-6DB061EC3CFD}"/>
              </a:ext>
            </a:extLst>
          </p:cNvPr>
          <p:cNvSpPr>
            <a:spLocks noGrp="1"/>
          </p:cNvSpPr>
          <p:nvPr>
            <p:ph type="body" orient="vert" idx="1"/>
          </p:nvPr>
        </p:nvSpPr>
        <p:spPr>
          <a:xfrm>
            <a:off x="693043" y="402483"/>
            <a:ext cx="6394896" cy="64064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00EC50-050E-4716-8CEE-B9D72694D9A7}"/>
              </a:ext>
            </a:extLst>
          </p:cNvPr>
          <p:cNvSpPr>
            <a:spLocks noGrp="1"/>
          </p:cNvSpPr>
          <p:nvPr>
            <p:ph type="dt" sz="half" idx="10"/>
          </p:nvPr>
        </p:nvSpPr>
        <p:spPr/>
        <p:txBody>
          <a:bodyPr/>
          <a:lstStyle/>
          <a:p>
            <a:fld id="{D42CA521-5502-4DB4-B788-08B84919A898}" type="datetime1">
              <a:rPr lang="en-US" smtClean="0"/>
              <a:t>2/1/2024</a:t>
            </a:fld>
            <a:endParaRPr lang="en-US" dirty="0"/>
          </a:p>
        </p:txBody>
      </p:sp>
      <p:sp>
        <p:nvSpPr>
          <p:cNvPr id="5" name="Espace réservé du pied de page 4">
            <a:extLst>
              <a:ext uri="{FF2B5EF4-FFF2-40B4-BE49-F238E27FC236}">
                <a16:creationId xmlns:a16="http://schemas.microsoft.com/office/drawing/2014/main" id="{85866419-5BD4-45F4-9935-5194FCD5DF6C}"/>
              </a:ext>
            </a:extLst>
          </p:cNvPr>
          <p:cNvSpPr>
            <a:spLocks noGrp="1"/>
          </p:cNvSpPr>
          <p:nvPr>
            <p:ph type="ftr" sz="quarter" idx="11"/>
          </p:nvPr>
        </p:nvSpPr>
        <p:spPr/>
        <p:txBody>
          <a:bodyPr/>
          <a:lstStyle/>
          <a:p>
            <a:r>
              <a:rPr lang="en-US" dirty="0"/>
              <a:t>La Direction Générale</a:t>
            </a:r>
          </a:p>
        </p:txBody>
      </p:sp>
      <p:sp>
        <p:nvSpPr>
          <p:cNvPr id="6" name="Espace réservé du numéro de diapositive 5">
            <a:extLst>
              <a:ext uri="{FF2B5EF4-FFF2-40B4-BE49-F238E27FC236}">
                <a16:creationId xmlns:a16="http://schemas.microsoft.com/office/drawing/2014/main" id="{B5216DAC-628A-482A-A265-10E84E170419}"/>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4402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12E491-FA4F-4DFF-B8CF-54ED28D5E3A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71E5E75-D226-4809-825E-96F7DF0D88C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BB9776-8854-4F53-8329-A9B7FDC35350}"/>
              </a:ext>
            </a:extLst>
          </p:cNvPr>
          <p:cNvSpPr>
            <a:spLocks noGrp="1"/>
          </p:cNvSpPr>
          <p:nvPr>
            <p:ph type="dt" sz="half" idx="10"/>
          </p:nvPr>
        </p:nvSpPr>
        <p:spPr/>
        <p:txBody>
          <a:bodyPr/>
          <a:lstStyle/>
          <a:p>
            <a:fld id="{B37FC0AA-0EDF-469E-A263-49A47D346B69}" type="datetime1">
              <a:rPr lang="en-US" smtClean="0"/>
              <a:t>2/1/2024</a:t>
            </a:fld>
            <a:endParaRPr lang="en-US" dirty="0"/>
          </a:p>
        </p:txBody>
      </p:sp>
      <p:sp>
        <p:nvSpPr>
          <p:cNvPr id="5" name="Espace réservé du pied de page 4">
            <a:extLst>
              <a:ext uri="{FF2B5EF4-FFF2-40B4-BE49-F238E27FC236}">
                <a16:creationId xmlns:a16="http://schemas.microsoft.com/office/drawing/2014/main" id="{52A79EAA-FC5E-4ECC-86D1-ECD49547E0BA}"/>
              </a:ext>
            </a:extLst>
          </p:cNvPr>
          <p:cNvSpPr>
            <a:spLocks noGrp="1"/>
          </p:cNvSpPr>
          <p:nvPr>
            <p:ph type="ftr" sz="quarter" idx="11"/>
          </p:nvPr>
        </p:nvSpPr>
        <p:spPr/>
        <p:txBody>
          <a:bodyPr/>
          <a:lstStyle/>
          <a:p>
            <a:r>
              <a:rPr lang="en-US" dirty="0"/>
              <a:t>La Direction Générale</a:t>
            </a:r>
          </a:p>
        </p:txBody>
      </p:sp>
      <p:sp>
        <p:nvSpPr>
          <p:cNvPr id="6" name="Espace réservé du numéro de diapositive 5">
            <a:extLst>
              <a:ext uri="{FF2B5EF4-FFF2-40B4-BE49-F238E27FC236}">
                <a16:creationId xmlns:a16="http://schemas.microsoft.com/office/drawing/2014/main" id="{67BB1DE3-9464-4D19-BD04-9B516B044E14}"/>
              </a:ext>
            </a:extLst>
          </p:cNvPr>
          <p:cNvSpPr>
            <a:spLocks noGrp="1"/>
          </p:cNvSpPr>
          <p:nvPr>
            <p:ph type="sldNum" sz="quarter" idx="12"/>
          </p:nvPr>
        </p:nvSpPr>
        <p:spPr/>
        <p:txBody>
          <a:bodyPr/>
          <a:lstStyle/>
          <a:p>
            <a:fld id="{47333891-D5E7-4C7B-BF1D-E855E53CB5A8}" type="slidenum">
              <a:rPr lang="en-US" smtClean="0"/>
              <a:t>‹N°›</a:t>
            </a:fld>
            <a:endParaRPr lang="en-US" dirty="0"/>
          </a:p>
        </p:txBody>
      </p:sp>
    </p:spTree>
    <p:extLst>
      <p:ext uri="{BB962C8B-B14F-4D97-AF65-F5344CB8AC3E}">
        <p14:creationId xmlns:p14="http://schemas.microsoft.com/office/powerpoint/2010/main" val="284041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E3783F-4BC0-457B-8391-EA915AA28036}"/>
              </a:ext>
            </a:extLst>
          </p:cNvPr>
          <p:cNvSpPr>
            <a:spLocks noGrp="1"/>
          </p:cNvSpPr>
          <p:nvPr>
            <p:ph type="title"/>
          </p:nvPr>
        </p:nvSpPr>
        <p:spPr>
          <a:xfrm>
            <a:off x="687793" y="1884670"/>
            <a:ext cx="8694539" cy="3144614"/>
          </a:xfrm>
        </p:spPr>
        <p:txBody>
          <a:bodyPr anchor="b"/>
          <a:lstStyle>
            <a:lvl1pPr>
              <a:defRPr sz="4961"/>
            </a:lvl1pPr>
          </a:lstStyle>
          <a:p>
            <a:r>
              <a:rPr lang="fr-FR"/>
              <a:t>Modifiez le style du titre</a:t>
            </a:r>
          </a:p>
        </p:txBody>
      </p:sp>
      <p:sp>
        <p:nvSpPr>
          <p:cNvPr id="3" name="Espace réservé du texte 2">
            <a:extLst>
              <a:ext uri="{FF2B5EF4-FFF2-40B4-BE49-F238E27FC236}">
                <a16:creationId xmlns:a16="http://schemas.microsoft.com/office/drawing/2014/main" id="{99DA0C01-517E-4500-94DE-64ABAD519A1D}"/>
              </a:ext>
            </a:extLst>
          </p:cNvPr>
          <p:cNvSpPr>
            <a:spLocks noGrp="1"/>
          </p:cNvSpPr>
          <p:nvPr>
            <p:ph type="body" idx="1"/>
          </p:nvPr>
        </p:nvSpPr>
        <p:spPr>
          <a:xfrm>
            <a:off x="687793" y="5059034"/>
            <a:ext cx="8694539" cy="1653678"/>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596DA30-CD2B-4689-A122-FD1270304597}"/>
              </a:ext>
            </a:extLst>
          </p:cNvPr>
          <p:cNvSpPr>
            <a:spLocks noGrp="1"/>
          </p:cNvSpPr>
          <p:nvPr>
            <p:ph type="dt" sz="half" idx="10"/>
          </p:nvPr>
        </p:nvSpPr>
        <p:spPr/>
        <p:txBody>
          <a:bodyPr/>
          <a:lstStyle/>
          <a:p>
            <a:fld id="{81027C49-54F9-438B-AA8B-17DCB76FD9C8}" type="datetime1">
              <a:rPr lang="en-US" smtClean="0"/>
              <a:t>2/1/2024</a:t>
            </a:fld>
            <a:endParaRPr lang="en-US" dirty="0"/>
          </a:p>
        </p:txBody>
      </p:sp>
      <p:sp>
        <p:nvSpPr>
          <p:cNvPr id="5" name="Espace réservé du pied de page 4">
            <a:extLst>
              <a:ext uri="{FF2B5EF4-FFF2-40B4-BE49-F238E27FC236}">
                <a16:creationId xmlns:a16="http://schemas.microsoft.com/office/drawing/2014/main" id="{1C5FA31A-710B-4C6B-8C15-2E481B2C95F8}"/>
              </a:ext>
            </a:extLst>
          </p:cNvPr>
          <p:cNvSpPr>
            <a:spLocks noGrp="1"/>
          </p:cNvSpPr>
          <p:nvPr>
            <p:ph type="ftr" sz="quarter" idx="11"/>
          </p:nvPr>
        </p:nvSpPr>
        <p:spPr/>
        <p:txBody>
          <a:bodyPr/>
          <a:lstStyle/>
          <a:p>
            <a:r>
              <a:rPr lang="en-US" dirty="0"/>
              <a:t>La Direction Générale</a:t>
            </a:r>
          </a:p>
        </p:txBody>
      </p:sp>
      <p:sp>
        <p:nvSpPr>
          <p:cNvPr id="6" name="Espace réservé du numéro de diapositive 5">
            <a:extLst>
              <a:ext uri="{FF2B5EF4-FFF2-40B4-BE49-F238E27FC236}">
                <a16:creationId xmlns:a16="http://schemas.microsoft.com/office/drawing/2014/main" id="{488EFFC2-BBEC-4D86-B822-5EF63455FF28}"/>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1595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65667-4BEF-4815-8EB4-D4A64A11FF1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528CDCC-6F12-4AA9-B748-9E85B31B60C9}"/>
              </a:ext>
            </a:extLst>
          </p:cNvPr>
          <p:cNvSpPr>
            <a:spLocks noGrp="1"/>
          </p:cNvSpPr>
          <p:nvPr>
            <p:ph sz="half" idx="1"/>
          </p:nvPr>
        </p:nvSpPr>
        <p:spPr>
          <a:xfrm>
            <a:off x="693043" y="2012414"/>
            <a:ext cx="4284266"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B2FA96-F349-41C2-83C2-5366720D320E}"/>
              </a:ext>
            </a:extLst>
          </p:cNvPr>
          <p:cNvSpPr>
            <a:spLocks noGrp="1"/>
          </p:cNvSpPr>
          <p:nvPr>
            <p:ph sz="half" idx="2"/>
          </p:nvPr>
        </p:nvSpPr>
        <p:spPr>
          <a:xfrm>
            <a:off x="5103316" y="2012414"/>
            <a:ext cx="4284266"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49612EE-A6FC-406D-B63D-CAE6766F023E}"/>
              </a:ext>
            </a:extLst>
          </p:cNvPr>
          <p:cNvSpPr>
            <a:spLocks noGrp="1"/>
          </p:cNvSpPr>
          <p:nvPr>
            <p:ph type="dt" sz="half" idx="10"/>
          </p:nvPr>
        </p:nvSpPr>
        <p:spPr/>
        <p:txBody>
          <a:bodyPr/>
          <a:lstStyle/>
          <a:p>
            <a:fld id="{A5A5E5C3-434D-481B-9DC5-850B64E6FE3E}" type="datetime1">
              <a:rPr lang="en-US" smtClean="0"/>
              <a:t>2/1/2024</a:t>
            </a:fld>
            <a:endParaRPr lang="en-US" dirty="0"/>
          </a:p>
        </p:txBody>
      </p:sp>
      <p:sp>
        <p:nvSpPr>
          <p:cNvPr id="6" name="Espace réservé du pied de page 5">
            <a:extLst>
              <a:ext uri="{FF2B5EF4-FFF2-40B4-BE49-F238E27FC236}">
                <a16:creationId xmlns:a16="http://schemas.microsoft.com/office/drawing/2014/main" id="{09010000-BD14-4DEE-82EA-733B0511A6E2}"/>
              </a:ext>
            </a:extLst>
          </p:cNvPr>
          <p:cNvSpPr>
            <a:spLocks noGrp="1"/>
          </p:cNvSpPr>
          <p:nvPr>
            <p:ph type="ftr" sz="quarter" idx="11"/>
          </p:nvPr>
        </p:nvSpPr>
        <p:spPr/>
        <p:txBody>
          <a:bodyPr/>
          <a:lstStyle/>
          <a:p>
            <a:r>
              <a:rPr lang="en-US" dirty="0"/>
              <a:t>La Direction Générale</a:t>
            </a:r>
          </a:p>
        </p:txBody>
      </p:sp>
      <p:sp>
        <p:nvSpPr>
          <p:cNvPr id="7" name="Espace réservé du numéro de diapositive 6">
            <a:extLst>
              <a:ext uri="{FF2B5EF4-FFF2-40B4-BE49-F238E27FC236}">
                <a16:creationId xmlns:a16="http://schemas.microsoft.com/office/drawing/2014/main" id="{377AA8FA-52D4-4D6F-A3EE-E6665E030260}"/>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6927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CDAAB1-9160-426F-A489-E4064E673332}"/>
              </a:ext>
            </a:extLst>
          </p:cNvPr>
          <p:cNvSpPr>
            <a:spLocks noGrp="1"/>
          </p:cNvSpPr>
          <p:nvPr>
            <p:ph type="title"/>
          </p:nvPr>
        </p:nvSpPr>
        <p:spPr>
          <a:xfrm>
            <a:off x="694356" y="402483"/>
            <a:ext cx="8694539" cy="1461188"/>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5A14C61-DB3A-47CC-A763-878F0669CB89}"/>
              </a:ext>
            </a:extLst>
          </p:cNvPr>
          <p:cNvSpPr>
            <a:spLocks noGrp="1"/>
          </p:cNvSpPr>
          <p:nvPr>
            <p:ph type="body" idx="1"/>
          </p:nvPr>
        </p:nvSpPr>
        <p:spPr>
          <a:xfrm>
            <a:off x="694357" y="1853171"/>
            <a:ext cx="4264576" cy="908210"/>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D09BD5F-5942-4D56-902D-05B4E20F5B03}"/>
              </a:ext>
            </a:extLst>
          </p:cNvPr>
          <p:cNvSpPr>
            <a:spLocks noGrp="1"/>
          </p:cNvSpPr>
          <p:nvPr>
            <p:ph sz="half" idx="2"/>
          </p:nvPr>
        </p:nvSpPr>
        <p:spPr>
          <a:xfrm>
            <a:off x="694357" y="2761381"/>
            <a:ext cx="4264576"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275D4F4-B16D-42ED-A42C-5C1DC41025BC}"/>
              </a:ext>
            </a:extLst>
          </p:cNvPr>
          <p:cNvSpPr>
            <a:spLocks noGrp="1"/>
          </p:cNvSpPr>
          <p:nvPr>
            <p:ph type="body" sz="quarter" idx="3"/>
          </p:nvPr>
        </p:nvSpPr>
        <p:spPr>
          <a:xfrm>
            <a:off x="5103316" y="1853171"/>
            <a:ext cx="4285579" cy="908210"/>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5EF76B8-608F-4F0C-8170-2AF8FF56A873}"/>
              </a:ext>
            </a:extLst>
          </p:cNvPr>
          <p:cNvSpPr>
            <a:spLocks noGrp="1"/>
          </p:cNvSpPr>
          <p:nvPr>
            <p:ph sz="quarter" idx="4"/>
          </p:nvPr>
        </p:nvSpPr>
        <p:spPr>
          <a:xfrm>
            <a:off x="5103316" y="2761381"/>
            <a:ext cx="4285579"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35F6292-A9AE-4F90-812A-C664CC1EABC7}"/>
              </a:ext>
            </a:extLst>
          </p:cNvPr>
          <p:cNvSpPr>
            <a:spLocks noGrp="1"/>
          </p:cNvSpPr>
          <p:nvPr>
            <p:ph type="dt" sz="half" idx="10"/>
          </p:nvPr>
        </p:nvSpPr>
        <p:spPr/>
        <p:txBody>
          <a:bodyPr/>
          <a:lstStyle/>
          <a:p>
            <a:fld id="{15DABEF0-B15A-44A1-ABBA-09BEC87D56BC}" type="datetime1">
              <a:rPr lang="en-US" smtClean="0"/>
              <a:t>2/1/2024</a:t>
            </a:fld>
            <a:endParaRPr lang="en-US" dirty="0"/>
          </a:p>
        </p:txBody>
      </p:sp>
      <p:sp>
        <p:nvSpPr>
          <p:cNvPr id="8" name="Espace réservé du pied de page 7">
            <a:extLst>
              <a:ext uri="{FF2B5EF4-FFF2-40B4-BE49-F238E27FC236}">
                <a16:creationId xmlns:a16="http://schemas.microsoft.com/office/drawing/2014/main" id="{FE22D24F-1453-481A-998E-DC3C12642345}"/>
              </a:ext>
            </a:extLst>
          </p:cNvPr>
          <p:cNvSpPr>
            <a:spLocks noGrp="1"/>
          </p:cNvSpPr>
          <p:nvPr>
            <p:ph type="ftr" sz="quarter" idx="11"/>
          </p:nvPr>
        </p:nvSpPr>
        <p:spPr/>
        <p:txBody>
          <a:bodyPr/>
          <a:lstStyle/>
          <a:p>
            <a:r>
              <a:rPr lang="en-US" dirty="0"/>
              <a:t>La Direction Générale</a:t>
            </a:r>
          </a:p>
        </p:txBody>
      </p:sp>
      <p:sp>
        <p:nvSpPr>
          <p:cNvPr id="9" name="Espace réservé du numéro de diapositive 8">
            <a:extLst>
              <a:ext uri="{FF2B5EF4-FFF2-40B4-BE49-F238E27FC236}">
                <a16:creationId xmlns:a16="http://schemas.microsoft.com/office/drawing/2014/main" id="{1E9DE2E1-F63E-4056-A5C1-A9155010643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1942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8C94A-35D2-4482-92AE-1ECF58033FA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2B7D683-1F96-4816-B99D-D5F1BBE54DF2}"/>
              </a:ext>
            </a:extLst>
          </p:cNvPr>
          <p:cNvSpPr>
            <a:spLocks noGrp="1"/>
          </p:cNvSpPr>
          <p:nvPr>
            <p:ph type="dt" sz="half" idx="10"/>
          </p:nvPr>
        </p:nvSpPr>
        <p:spPr/>
        <p:txBody>
          <a:bodyPr/>
          <a:lstStyle/>
          <a:p>
            <a:fld id="{8A563E48-015C-47B9-94EB-A1DED6F3E5D4}" type="datetime1">
              <a:rPr lang="en-US" smtClean="0"/>
              <a:t>2/1/2024</a:t>
            </a:fld>
            <a:endParaRPr lang="en-US" dirty="0"/>
          </a:p>
        </p:txBody>
      </p:sp>
      <p:sp>
        <p:nvSpPr>
          <p:cNvPr id="4" name="Espace réservé du pied de page 3">
            <a:extLst>
              <a:ext uri="{FF2B5EF4-FFF2-40B4-BE49-F238E27FC236}">
                <a16:creationId xmlns:a16="http://schemas.microsoft.com/office/drawing/2014/main" id="{CA5AAA62-FB7E-4494-AC36-5808535852AC}"/>
              </a:ext>
            </a:extLst>
          </p:cNvPr>
          <p:cNvSpPr>
            <a:spLocks noGrp="1"/>
          </p:cNvSpPr>
          <p:nvPr>
            <p:ph type="ftr" sz="quarter" idx="11"/>
          </p:nvPr>
        </p:nvSpPr>
        <p:spPr/>
        <p:txBody>
          <a:bodyPr/>
          <a:lstStyle/>
          <a:p>
            <a:r>
              <a:rPr lang="en-US" dirty="0"/>
              <a:t>La Direction Générale</a:t>
            </a:r>
          </a:p>
        </p:txBody>
      </p:sp>
      <p:sp>
        <p:nvSpPr>
          <p:cNvPr id="5" name="Espace réservé du numéro de diapositive 4">
            <a:extLst>
              <a:ext uri="{FF2B5EF4-FFF2-40B4-BE49-F238E27FC236}">
                <a16:creationId xmlns:a16="http://schemas.microsoft.com/office/drawing/2014/main" id="{945A86DA-A595-488B-A912-2CA33081C665}"/>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7229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7F91CD9-E92C-473F-95F7-A430AF0FBB79}"/>
              </a:ext>
            </a:extLst>
          </p:cNvPr>
          <p:cNvSpPr>
            <a:spLocks noGrp="1"/>
          </p:cNvSpPr>
          <p:nvPr>
            <p:ph type="dt" sz="half" idx="10"/>
          </p:nvPr>
        </p:nvSpPr>
        <p:spPr/>
        <p:txBody>
          <a:bodyPr/>
          <a:lstStyle/>
          <a:p>
            <a:fld id="{8D5CD61F-ADFC-43C6-8826-863183604950}" type="datetime1">
              <a:rPr lang="en-US" smtClean="0"/>
              <a:t>2/1/2024</a:t>
            </a:fld>
            <a:endParaRPr lang="en-US" dirty="0"/>
          </a:p>
        </p:txBody>
      </p:sp>
      <p:sp>
        <p:nvSpPr>
          <p:cNvPr id="3" name="Espace réservé du pied de page 2">
            <a:extLst>
              <a:ext uri="{FF2B5EF4-FFF2-40B4-BE49-F238E27FC236}">
                <a16:creationId xmlns:a16="http://schemas.microsoft.com/office/drawing/2014/main" id="{A183ED58-953F-430F-B7A6-9D073CA53E68}"/>
              </a:ext>
            </a:extLst>
          </p:cNvPr>
          <p:cNvSpPr>
            <a:spLocks noGrp="1"/>
          </p:cNvSpPr>
          <p:nvPr>
            <p:ph type="ftr" sz="quarter" idx="11"/>
          </p:nvPr>
        </p:nvSpPr>
        <p:spPr/>
        <p:txBody>
          <a:bodyPr/>
          <a:lstStyle/>
          <a:p>
            <a:r>
              <a:rPr lang="en-US" dirty="0"/>
              <a:t>La Direction Générale</a:t>
            </a:r>
          </a:p>
        </p:txBody>
      </p:sp>
      <p:sp>
        <p:nvSpPr>
          <p:cNvPr id="4" name="Espace réservé du numéro de diapositive 3">
            <a:extLst>
              <a:ext uri="{FF2B5EF4-FFF2-40B4-BE49-F238E27FC236}">
                <a16:creationId xmlns:a16="http://schemas.microsoft.com/office/drawing/2014/main" id="{48F06E2E-6511-4D37-AF0F-7A74C3000086}"/>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242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E7FAFF-C5B0-45EF-94F4-521379BA6722}"/>
              </a:ext>
            </a:extLst>
          </p:cNvPr>
          <p:cNvSpPr>
            <a:spLocks noGrp="1"/>
          </p:cNvSpPr>
          <p:nvPr>
            <p:ph type="title"/>
          </p:nvPr>
        </p:nvSpPr>
        <p:spPr>
          <a:xfrm>
            <a:off x="694356" y="503978"/>
            <a:ext cx="3251264" cy="1763924"/>
          </a:xfrm>
        </p:spPr>
        <p:txBody>
          <a:bodyPr anchor="b"/>
          <a:lstStyle>
            <a:lvl1pPr>
              <a:defRPr sz="2646"/>
            </a:lvl1pPr>
          </a:lstStyle>
          <a:p>
            <a:r>
              <a:rPr lang="fr-FR"/>
              <a:t>Modifiez le style du titre</a:t>
            </a:r>
          </a:p>
        </p:txBody>
      </p:sp>
      <p:sp>
        <p:nvSpPr>
          <p:cNvPr id="3" name="Espace réservé du contenu 2">
            <a:extLst>
              <a:ext uri="{FF2B5EF4-FFF2-40B4-BE49-F238E27FC236}">
                <a16:creationId xmlns:a16="http://schemas.microsoft.com/office/drawing/2014/main" id="{75BCA426-9662-4A4D-BAAB-155B515D3BC3}"/>
              </a:ext>
            </a:extLst>
          </p:cNvPr>
          <p:cNvSpPr>
            <a:spLocks noGrp="1"/>
          </p:cNvSpPr>
          <p:nvPr>
            <p:ph idx="1"/>
          </p:nvPr>
        </p:nvSpPr>
        <p:spPr>
          <a:xfrm>
            <a:off x="4285579" y="1088454"/>
            <a:ext cx="5103316" cy="5372269"/>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86D7DC2-2940-4281-B5C5-AD4C8A7B0812}"/>
              </a:ext>
            </a:extLst>
          </p:cNvPr>
          <p:cNvSpPr>
            <a:spLocks noGrp="1"/>
          </p:cNvSpPr>
          <p:nvPr>
            <p:ph type="body" sz="half" idx="2"/>
          </p:nvPr>
        </p:nvSpPr>
        <p:spPr>
          <a:xfrm>
            <a:off x="694356" y="226790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05A73F9-60BD-4F3B-BEE7-605A24586DFC}"/>
              </a:ext>
            </a:extLst>
          </p:cNvPr>
          <p:cNvSpPr>
            <a:spLocks noGrp="1"/>
          </p:cNvSpPr>
          <p:nvPr>
            <p:ph type="dt" sz="half" idx="10"/>
          </p:nvPr>
        </p:nvSpPr>
        <p:spPr/>
        <p:txBody>
          <a:bodyPr/>
          <a:lstStyle/>
          <a:p>
            <a:fld id="{22568A1F-446D-47D6-BFBC-32160AE2A56B}" type="datetime1">
              <a:rPr lang="en-US" smtClean="0"/>
              <a:t>2/1/2024</a:t>
            </a:fld>
            <a:endParaRPr lang="en-US" dirty="0"/>
          </a:p>
        </p:txBody>
      </p:sp>
      <p:sp>
        <p:nvSpPr>
          <p:cNvPr id="6" name="Espace réservé du pied de page 5">
            <a:extLst>
              <a:ext uri="{FF2B5EF4-FFF2-40B4-BE49-F238E27FC236}">
                <a16:creationId xmlns:a16="http://schemas.microsoft.com/office/drawing/2014/main" id="{2E403232-F2F0-4E5B-ADD0-68A3FEF19D3A}"/>
              </a:ext>
            </a:extLst>
          </p:cNvPr>
          <p:cNvSpPr>
            <a:spLocks noGrp="1"/>
          </p:cNvSpPr>
          <p:nvPr>
            <p:ph type="ftr" sz="quarter" idx="11"/>
          </p:nvPr>
        </p:nvSpPr>
        <p:spPr/>
        <p:txBody>
          <a:bodyPr/>
          <a:lstStyle/>
          <a:p>
            <a:r>
              <a:rPr lang="en-US" dirty="0"/>
              <a:t>La Direction Générale</a:t>
            </a:r>
          </a:p>
        </p:txBody>
      </p:sp>
      <p:sp>
        <p:nvSpPr>
          <p:cNvPr id="7" name="Espace réservé du numéro de diapositive 6">
            <a:extLst>
              <a:ext uri="{FF2B5EF4-FFF2-40B4-BE49-F238E27FC236}">
                <a16:creationId xmlns:a16="http://schemas.microsoft.com/office/drawing/2014/main" id="{36668CC6-9424-41D4-A022-6A02E56698CA}"/>
              </a:ext>
            </a:extLst>
          </p:cNvPr>
          <p:cNvSpPr>
            <a:spLocks noGrp="1"/>
          </p:cNvSpPr>
          <p:nvPr>
            <p:ph type="sldNum" sz="quarter" idx="12"/>
          </p:nvPr>
        </p:nvSpPr>
        <p:spPr/>
        <p:txBody>
          <a:bodyPr/>
          <a:lstStyle/>
          <a:p>
            <a:fld id="{47333891-D5E7-4C7B-BF1D-E855E53CB5A8}" type="slidenum">
              <a:rPr lang="en-US" smtClean="0"/>
              <a:t>‹N°›</a:t>
            </a:fld>
            <a:endParaRPr lang="en-US" dirty="0"/>
          </a:p>
        </p:txBody>
      </p:sp>
    </p:spTree>
    <p:extLst>
      <p:ext uri="{BB962C8B-B14F-4D97-AF65-F5344CB8AC3E}">
        <p14:creationId xmlns:p14="http://schemas.microsoft.com/office/powerpoint/2010/main" val="2220880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50DEA6-82B9-431F-8EC2-B66E320253F7}"/>
              </a:ext>
            </a:extLst>
          </p:cNvPr>
          <p:cNvSpPr>
            <a:spLocks noGrp="1"/>
          </p:cNvSpPr>
          <p:nvPr>
            <p:ph type="title"/>
          </p:nvPr>
        </p:nvSpPr>
        <p:spPr>
          <a:xfrm>
            <a:off x="694356" y="503978"/>
            <a:ext cx="3251264" cy="1763924"/>
          </a:xfrm>
        </p:spPr>
        <p:txBody>
          <a:bodyPr anchor="b"/>
          <a:lstStyle>
            <a:lvl1pPr>
              <a:defRPr sz="2646"/>
            </a:lvl1pPr>
          </a:lstStyle>
          <a:p>
            <a:r>
              <a:rPr lang="fr-FR"/>
              <a:t>Modifiez le style du titre</a:t>
            </a:r>
          </a:p>
        </p:txBody>
      </p:sp>
      <p:sp>
        <p:nvSpPr>
          <p:cNvPr id="3" name="Espace réservé pour une image  2">
            <a:extLst>
              <a:ext uri="{FF2B5EF4-FFF2-40B4-BE49-F238E27FC236}">
                <a16:creationId xmlns:a16="http://schemas.microsoft.com/office/drawing/2014/main" id="{DE4A6E8B-937B-481E-A75E-E780A9D90866}"/>
              </a:ext>
            </a:extLst>
          </p:cNvPr>
          <p:cNvSpPr>
            <a:spLocks noGrp="1"/>
          </p:cNvSpPr>
          <p:nvPr>
            <p:ph type="pic" idx="1"/>
          </p:nvPr>
        </p:nvSpPr>
        <p:spPr>
          <a:xfrm>
            <a:off x="4285579" y="1088454"/>
            <a:ext cx="5103316" cy="5372269"/>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fr-FR" dirty="0"/>
          </a:p>
        </p:txBody>
      </p:sp>
      <p:sp>
        <p:nvSpPr>
          <p:cNvPr id="4" name="Espace réservé du texte 3">
            <a:extLst>
              <a:ext uri="{FF2B5EF4-FFF2-40B4-BE49-F238E27FC236}">
                <a16:creationId xmlns:a16="http://schemas.microsoft.com/office/drawing/2014/main" id="{3D2A550D-3DCD-4A99-A54A-87C9A17A9947}"/>
              </a:ext>
            </a:extLst>
          </p:cNvPr>
          <p:cNvSpPr>
            <a:spLocks noGrp="1"/>
          </p:cNvSpPr>
          <p:nvPr>
            <p:ph type="body" sz="half" idx="2"/>
          </p:nvPr>
        </p:nvSpPr>
        <p:spPr>
          <a:xfrm>
            <a:off x="694356" y="226790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DC6B5B-586E-46D0-9D1A-0626D4F38BAE}"/>
              </a:ext>
            </a:extLst>
          </p:cNvPr>
          <p:cNvSpPr>
            <a:spLocks noGrp="1"/>
          </p:cNvSpPr>
          <p:nvPr>
            <p:ph type="dt" sz="half" idx="10"/>
          </p:nvPr>
        </p:nvSpPr>
        <p:spPr/>
        <p:txBody>
          <a:bodyPr/>
          <a:lstStyle/>
          <a:p>
            <a:fld id="{A6F4553A-703E-42C4-B2EB-624F6B166943}" type="datetime1">
              <a:rPr lang="en-US" smtClean="0"/>
              <a:t>2/1/2024</a:t>
            </a:fld>
            <a:endParaRPr lang="en-US" dirty="0"/>
          </a:p>
        </p:txBody>
      </p:sp>
      <p:sp>
        <p:nvSpPr>
          <p:cNvPr id="6" name="Espace réservé du pied de page 5">
            <a:extLst>
              <a:ext uri="{FF2B5EF4-FFF2-40B4-BE49-F238E27FC236}">
                <a16:creationId xmlns:a16="http://schemas.microsoft.com/office/drawing/2014/main" id="{B64ABF32-5069-41DB-A4E4-5B93738B97E8}"/>
              </a:ext>
            </a:extLst>
          </p:cNvPr>
          <p:cNvSpPr>
            <a:spLocks noGrp="1"/>
          </p:cNvSpPr>
          <p:nvPr>
            <p:ph type="ftr" sz="quarter" idx="11"/>
          </p:nvPr>
        </p:nvSpPr>
        <p:spPr/>
        <p:txBody>
          <a:bodyPr/>
          <a:lstStyle/>
          <a:p>
            <a:r>
              <a:rPr lang="en-US" dirty="0"/>
              <a:t>La Direction Générale</a:t>
            </a:r>
          </a:p>
        </p:txBody>
      </p:sp>
      <p:sp>
        <p:nvSpPr>
          <p:cNvPr id="7" name="Espace réservé du numéro de diapositive 6">
            <a:extLst>
              <a:ext uri="{FF2B5EF4-FFF2-40B4-BE49-F238E27FC236}">
                <a16:creationId xmlns:a16="http://schemas.microsoft.com/office/drawing/2014/main" id="{01E0070A-BF2C-4EAC-812A-658C7A56B8B9}"/>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6203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071F6E0-1A37-444C-87CC-64A5DDF17654}"/>
              </a:ext>
            </a:extLst>
          </p:cNvPr>
          <p:cNvSpPr>
            <a:spLocks noGrp="1"/>
          </p:cNvSpPr>
          <p:nvPr>
            <p:ph type="title"/>
          </p:nvPr>
        </p:nvSpPr>
        <p:spPr>
          <a:xfrm>
            <a:off x="693043" y="402483"/>
            <a:ext cx="8694539" cy="1461188"/>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72268D-30A0-4A2A-8DBC-3117C742698C}"/>
              </a:ext>
            </a:extLst>
          </p:cNvPr>
          <p:cNvSpPr>
            <a:spLocks noGrp="1"/>
          </p:cNvSpPr>
          <p:nvPr>
            <p:ph type="body" idx="1"/>
          </p:nvPr>
        </p:nvSpPr>
        <p:spPr>
          <a:xfrm>
            <a:off x="693043" y="2012414"/>
            <a:ext cx="8694539" cy="479654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5CEC43-C7FE-4F4A-AE6B-34A235664120}"/>
              </a:ext>
            </a:extLst>
          </p:cNvPr>
          <p:cNvSpPr>
            <a:spLocks noGrp="1"/>
          </p:cNvSpPr>
          <p:nvPr>
            <p:ph type="dt" sz="half" idx="2"/>
          </p:nvPr>
        </p:nvSpPr>
        <p:spPr>
          <a:xfrm>
            <a:off x="693043" y="7006699"/>
            <a:ext cx="2268141"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0C498956-BB3A-449B-99EC-AE7EAB52D63D}" type="datetime1">
              <a:rPr lang="en-US" smtClean="0"/>
              <a:t>2/1/2024</a:t>
            </a:fld>
            <a:endParaRPr lang="en-US" dirty="0"/>
          </a:p>
        </p:txBody>
      </p:sp>
      <p:sp>
        <p:nvSpPr>
          <p:cNvPr id="5" name="Espace réservé du pied de page 4">
            <a:extLst>
              <a:ext uri="{FF2B5EF4-FFF2-40B4-BE49-F238E27FC236}">
                <a16:creationId xmlns:a16="http://schemas.microsoft.com/office/drawing/2014/main" id="{B609D937-013D-4F9D-9DE4-D8AE23B25869}"/>
              </a:ext>
            </a:extLst>
          </p:cNvPr>
          <p:cNvSpPr>
            <a:spLocks noGrp="1"/>
          </p:cNvSpPr>
          <p:nvPr>
            <p:ph type="ftr" sz="quarter" idx="3"/>
          </p:nvPr>
        </p:nvSpPr>
        <p:spPr>
          <a:xfrm>
            <a:off x="3339207" y="7006699"/>
            <a:ext cx="3402211" cy="402483"/>
          </a:xfrm>
          <a:prstGeom prst="rect">
            <a:avLst/>
          </a:prstGeom>
        </p:spPr>
        <p:txBody>
          <a:bodyPr vert="horz" lIns="91440" tIns="45720" rIns="91440" bIns="45720" rtlCol="0" anchor="ctr"/>
          <a:lstStyle>
            <a:lvl1pPr algn="ctr">
              <a:defRPr sz="992">
                <a:solidFill>
                  <a:schemeClr val="tx1">
                    <a:tint val="75000"/>
                  </a:schemeClr>
                </a:solidFill>
              </a:defRPr>
            </a:lvl1pPr>
          </a:lstStyle>
          <a:p>
            <a:r>
              <a:rPr lang="en-US" dirty="0"/>
              <a:t>La Direction Générale</a:t>
            </a:r>
          </a:p>
        </p:txBody>
      </p:sp>
      <p:sp>
        <p:nvSpPr>
          <p:cNvPr id="6" name="Espace réservé du numéro de diapositive 5">
            <a:extLst>
              <a:ext uri="{FF2B5EF4-FFF2-40B4-BE49-F238E27FC236}">
                <a16:creationId xmlns:a16="http://schemas.microsoft.com/office/drawing/2014/main" id="{F2323F1C-227A-4485-8E74-A124FAA32E87}"/>
              </a:ext>
            </a:extLst>
          </p:cNvPr>
          <p:cNvSpPr>
            <a:spLocks noGrp="1"/>
          </p:cNvSpPr>
          <p:nvPr>
            <p:ph type="sldNum" sz="quarter" idx="4"/>
          </p:nvPr>
        </p:nvSpPr>
        <p:spPr>
          <a:xfrm>
            <a:off x="7119441" y="7006699"/>
            <a:ext cx="2268141"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897954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fr-FR"/>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4.xlsx"/><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8.xlsx"/><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9.xlsx"/><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10.xlsx"/><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11.xlsx"/><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Rectangle 1"/>
          <p:cNvSpPr/>
          <p:nvPr/>
        </p:nvSpPr>
        <p:spPr>
          <a:xfrm>
            <a:off x="895927" y="4105802"/>
            <a:ext cx="7924799" cy="2156453"/>
          </a:xfrm>
          <a:prstGeom prst="rect">
            <a:avLst/>
          </a:prstGeom>
          <a:gradFill flip="none" rotWithShape="1">
            <a:gsLst>
              <a:gs pos="0">
                <a:srgbClr val="B3B3B3">
                  <a:tint val="66000"/>
                  <a:satMod val="160000"/>
                </a:srgbClr>
              </a:gs>
              <a:gs pos="50000">
                <a:srgbClr val="B3B3B3">
                  <a:tint val="44500"/>
                  <a:satMod val="160000"/>
                </a:srgbClr>
              </a:gs>
              <a:gs pos="100000">
                <a:srgbClr val="B3B3B3">
                  <a:tint val="23500"/>
                  <a:satMod val="160000"/>
                </a:srgbClr>
              </a:gs>
            </a:gsLst>
            <a:path path="circle">
              <a:fillToRect l="50000" t="50000" r="50000" b="50000"/>
            </a:path>
            <a:tileRect/>
          </a:gradFill>
          <a:ln w="0" cap="flat">
            <a:solidFill>
              <a:srgbClr val="000000"/>
            </a:solidFill>
            <a:prstDash val="solid"/>
            <a:miter/>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Times New Roman" pitchFamily="18"/>
              <a:ea typeface="Lucida Sans Unicode" pitchFamily="2"/>
              <a:cs typeface="Tahoma" pitchFamily="2"/>
            </a:endParaRPr>
          </a:p>
        </p:txBody>
      </p:sp>
      <p:sp>
        <p:nvSpPr>
          <p:cNvPr id="3" name="ZoneTexte 2"/>
          <p:cNvSpPr txBox="1"/>
          <p:nvPr/>
        </p:nvSpPr>
        <p:spPr>
          <a:xfrm>
            <a:off x="895928" y="4380122"/>
            <a:ext cx="7924798" cy="1520544"/>
          </a:xfrm>
          <a:prstGeom prst="rect">
            <a:avLst/>
          </a:prstGeom>
          <a:noFill/>
          <a:ln cap="flat">
            <a:noFill/>
          </a:ln>
        </p:spPr>
        <p:txBody>
          <a:bodyPr vert="horz" wrap="square" lIns="0" tIns="0" rIns="0" bIns="0" anchor="t" anchorCtr="1"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4400" b="0" i="0" u="none" strike="noStrike" kern="1200" cap="none" spc="0" baseline="0" dirty="0">
                <a:solidFill>
                  <a:srgbClr val="0070C0"/>
                </a:solidFill>
                <a:effectLst>
                  <a:outerShdw blurRad="38100" dist="38100" dir="2700000" algn="tl">
                    <a:srgbClr val="000000">
                      <a:alpha val="43137"/>
                    </a:srgbClr>
                  </a:outerShdw>
                </a:effectLst>
                <a:uFillTx/>
                <a:latin typeface="Times New Roman" pitchFamily="18"/>
                <a:ea typeface="Lucida Sans Unicode" pitchFamily="2"/>
                <a:cs typeface="Tahoma" pitchFamily="2"/>
              </a:rPr>
              <a:t>Rapport d'Orientation Budgétaire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4000" b="0" i="0" u="none" strike="noStrike" kern="1200" cap="none" spc="0" baseline="0" dirty="0">
                <a:solidFill>
                  <a:srgbClr val="0070C0"/>
                </a:solidFill>
                <a:effectLst>
                  <a:outerShdw blurRad="38100" dist="38100" dir="2700000" algn="tl">
                    <a:srgbClr val="000000">
                      <a:alpha val="43137"/>
                    </a:srgbClr>
                  </a:outerShdw>
                </a:effectLst>
                <a:uFillTx/>
                <a:latin typeface="Times New Roman" pitchFamily="18"/>
                <a:ea typeface="Lucida Sans Unicode" pitchFamily="2"/>
                <a:cs typeface="Tahoma" pitchFamily="2"/>
              </a:rPr>
              <a:t>2024</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La loi n°2015-991 du 7 août 2015 </a:t>
            </a:r>
            <a:endParaRPr lang="fr-FR" sz="3200" b="0" i="0" u="none" strike="noStrike" kern="1200" cap="none" spc="0" baseline="0" dirty="0">
              <a:solidFill>
                <a:srgbClr val="000000"/>
              </a:solidFill>
              <a:uFillTx/>
              <a:latin typeface="Times New Roman" pitchFamily="18"/>
              <a:ea typeface="Lucida Sans Unicode" pitchFamily="2"/>
              <a:cs typeface="Tahoma" pitchFamily="2"/>
            </a:endParaRPr>
          </a:p>
        </p:txBody>
      </p:sp>
      <p:sp>
        <p:nvSpPr>
          <p:cNvPr id="4" name="Titre 3"/>
          <p:cNvSpPr txBox="1">
            <a:spLocks noGrp="1"/>
          </p:cNvSpPr>
          <p:nvPr>
            <p:ph type="title" idx="4294967295"/>
          </p:nvPr>
        </p:nvSpPr>
        <p:spPr>
          <a:xfrm>
            <a:off x="2054225" y="619125"/>
            <a:ext cx="8026400" cy="863600"/>
          </a:xfrm>
        </p:spPr>
        <p:txBody>
          <a:bodyPr>
            <a:normAutofit fontScale="90000"/>
          </a:bodyPr>
          <a:lstStyle/>
          <a:p>
            <a:pPr lvl="0" algn="ctr"/>
            <a:r>
              <a:rPr lang="fr-FR" dirty="0">
                <a:solidFill>
                  <a:srgbClr val="0070C0"/>
                </a:solidFill>
              </a:rPr>
              <a:t>Commune de La Ferté-Macé</a:t>
            </a:r>
            <a:br>
              <a:rPr lang="fr-FR" dirty="0"/>
            </a:br>
            <a:br>
              <a:rPr lang="fr-FR" dirty="0"/>
            </a:br>
            <a:endParaRPr lang="fr-FR" sz="2800" dirty="0"/>
          </a:p>
        </p:txBody>
      </p:sp>
      <p:pic>
        <p:nvPicPr>
          <p:cNvPr id="6" name="Image 5">
            <a:extLst>
              <a:ext uri="{FF2B5EF4-FFF2-40B4-BE49-F238E27FC236}">
                <a16:creationId xmlns:a16="http://schemas.microsoft.com/office/drawing/2014/main" id="{4C87F796-6209-4C66-A36D-61472E8192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18" y="1916809"/>
            <a:ext cx="2184849" cy="1680306"/>
          </a:xfrm>
          <a:prstGeom prst="rect">
            <a:avLst/>
          </a:prstGeom>
        </p:spPr>
      </p:pic>
      <p:pic>
        <p:nvPicPr>
          <p:cNvPr id="9" name="Image 8">
            <a:extLst>
              <a:ext uri="{FF2B5EF4-FFF2-40B4-BE49-F238E27FC236}">
                <a16:creationId xmlns:a16="http://schemas.microsoft.com/office/drawing/2014/main" id="{256A9B55-BEEB-4CB9-8404-F8459C1DC1A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59158" y="1916809"/>
            <a:ext cx="2072391" cy="1680306"/>
          </a:xfrm>
          <a:prstGeom prst="rect">
            <a:avLst/>
          </a:prstGeom>
        </p:spPr>
      </p:pic>
      <p:pic>
        <p:nvPicPr>
          <p:cNvPr id="5" name="Image 4">
            <a:extLst>
              <a:ext uri="{FF2B5EF4-FFF2-40B4-BE49-F238E27FC236}">
                <a16:creationId xmlns:a16="http://schemas.microsoft.com/office/drawing/2014/main" id="{912CA76A-211D-4914-AEA0-6AB3EDA91594}"/>
              </a:ext>
            </a:extLst>
          </p:cNvPr>
          <p:cNvPicPr>
            <a:picLocks noChangeAspect="1"/>
          </p:cNvPicPr>
          <p:nvPr/>
        </p:nvPicPr>
        <p:blipFill>
          <a:blip r:embed="rId5"/>
          <a:stretch>
            <a:fillRect/>
          </a:stretch>
        </p:blipFill>
        <p:spPr>
          <a:xfrm>
            <a:off x="3420059" y="1756485"/>
            <a:ext cx="3240505" cy="1674213"/>
          </a:xfrm>
          <a:prstGeom prst="rect">
            <a:avLst/>
          </a:prstGeom>
        </p:spPr>
      </p:pic>
      <p:sp>
        <p:nvSpPr>
          <p:cNvPr id="7" name="Espace réservé du pied de page 6">
            <a:extLst>
              <a:ext uri="{FF2B5EF4-FFF2-40B4-BE49-F238E27FC236}">
                <a16:creationId xmlns:a16="http://schemas.microsoft.com/office/drawing/2014/main" id="{2CFB35E3-BE42-4F24-7723-825D2B679B13}"/>
              </a:ext>
            </a:extLst>
          </p:cNvPr>
          <p:cNvSpPr>
            <a:spLocks noGrp="1"/>
          </p:cNvSpPr>
          <p:nvPr>
            <p:ph type="ftr" sz="quarter" idx="11"/>
          </p:nvPr>
        </p:nvSpPr>
        <p:spPr/>
        <p:txBody>
          <a:bodyPr/>
          <a:lstStyle/>
          <a:p>
            <a:r>
              <a:rPr lang="en-US" dirty="0"/>
              <a:t>La Direction Générale</a:t>
            </a:r>
          </a:p>
        </p:txBody>
      </p:sp>
      <p:sp>
        <p:nvSpPr>
          <p:cNvPr id="8" name="Espace réservé du numéro de diapositive 7">
            <a:extLst>
              <a:ext uri="{FF2B5EF4-FFF2-40B4-BE49-F238E27FC236}">
                <a16:creationId xmlns:a16="http://schemas.microsoft.com/office/drawing/2014/main" id="{7FA98619-DC12-AA6E-3EC2-9442C5829E40}"/>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3D3279-6253-47C3-8DB1-3F1A1422DA3D}"/>
              </a:ext>
            </a:extLst>
          </p:cNvPr>
          <p:cNvSpPr>
            <a:spLocks noGrp="1"/>
          </p:cNvSpPr>
          <p:nvPr>
            <p:ph type="title"/>
          </p:nvPr>
        </p:nvSpPr>
        <p:spPr>
          <a:xfrm>
            <a:off x="671512" y="197899"/>
            <a:ext cx="8863661" cy="444134"/>
          </a:xfrm>
        </p:spPr>
        <p:txBody>
          <a:bodyPr>
            <a:normAutofit/>
          </a:bodyPr>
          <a:lstStyle/>
          <a:p>
            <a:pPr algn="ctr"/>
            <a:r>
              <a:rPr lang="fr-FR" sz="2000" b="1" dirty="0">
                <a:solidFill>
                  <a:srgbClr val="0070C0"/>
                </a:solidFill>
                <a:effectLst>
                  <a:outerShdw blurRad="38100" dist="38100" dir="2700000" algn="tl">
                    <a:srgbClr val="000000">
                      <a:alpha val="43137"/>
                    </a:srgbClr>
                  </a:outerShdw>
                </a:effectLst>
                <a:latin typeface="Century Gothic" panose="020B0502020202020204" pitchFamily="34" charset="0"/>
              </a:rPr>
              <a:t>DEPENSES DE FONCTIONNEMENT (DF) - REALISATIONS 2023</a:t>
            </a:r>
          </a:p>
        </p:txBody>
      </p:sp>
      <p:graphicFrame>
        <p:nvGraphicFramePr>
          <p:cNvPr id="6" name="Espace réservé du contenu 5">
            <a:extLst>
              <a:ext uri="{FF2B5EF4-FFF2-40B4-BE49-F238E27FC236}">
                <a16:creationId xmlns:a16="http://schemas.microsoft.com/office/drawing/2014/main" id="{A96F62D1-56C8-4A86-899B-99046B6AA493}"/>
              </a:ext>
            </a:extLst>
          </p:cNvPr>
          <p:cNvGraphicFramePr>
            <a:graphicFrameLocks noGrp="1"/>
          </p:cNvGraphicFramePr>
          <p:nvPr>
            <p:ph idx="1"/>
            <p:extLst>
              <p:ext uri="{D42A27DB-BD31-4B8C-83A1-F6EECF244321}">
                <p14:modId xmlns:p14="http://schemas.microsoft.com/office/powerpoint/2010/main" val="1586549309"/>
              </p:ext>
            </p:extLst>
          </p:nvPr>
        </p:nvGraphicFramePr>
        <p:xfrm>
          <a:off x="224589" y="818147"/>
          <a:ext cx="9689432" cy="65436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phique 2">
            <a:extLst>
              <a:ext uri="{FF2B5EF4-FFF2-40B4-BE49-F238E27FC236}">
                <a16:creationId xmlns:a16="http://schemas.microsoft.com/office/drawing/2014/main" id="{038522FF-D46B-09F9-1AD4-21A1B2FD2D9E}"/>
              </a:ext>
            </a:extLst>
          </p:cNvPr>
          <p:cNvGraphicFramePr>
            <a:graphicFrameLocks/>
          </p:cNvGraphicFramePr>
          <p:nvPr>
            <p:extLst>
              <p:ext uri="{D42A27DB-BD31-4B8C-83A1-F6EECF244321}">
                <p14:modId xmlns:p14="http://schemas.microsoft.com/office/powerpoint/2010/main" val="3560952210"/>
              </p:ext>
            </p:extLst>
          </p:nvPr>
        </p:nvGraphicFramePr>
        <p:xfrm>
          <a:off x="1177925" y="855662"/>
          <a:ext cx="8118475" cy="6307138"/>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pied de page 3">
            <a:extLst>
              <a:ext uri="{FF2B5EF4-FFF2-40B4-BE49-F238E27FC236}">
                <a16:creationId xmlns:a16="http://schemas.microsoft.com/office/drawing/2014/main" id="{96B188A2-CE60-5DE6-B025-2B170C79206C}"/>
              </a:ext>
            </a:extLst>
          </p:cNvPr>
          <p:cNvSpPr>
            <a:spLocks noGrp="1"/>
          </p:cNvSpPr>
          <p:nvPr>
            <p:ph type="ftr" sz="quarter" idx="11"/>
          </p:nvPr>
        </p:nvSpPr>
        <p:spPr/>
        <p:txBody>
          <a:bodyPr/>
          <a:lstStyle/>
          <a:p>
            <a:r>
              <a:rPr lang="en-US" dirty="0"/>
              <a:t>La Direction Générale</a:t>
            </a:r>
          </a:p>
        </p:txBody>
      </p:sp>
      <p:sp>
        <p:nvSpPr>
          <p:cNvPr id="5" name="Espace réservé du numéro de diapositive 4">
            <a:extLst>
              <a:ext uri="{FF2B5EF4-FFF2-40B4-BE49-F238E27FC236}">
                <a16:creationId xmlns:a16="http://schemas.microsoft.com/office/drawing/2014/main" id="{97092110-0DA8-6F61-6EE7-796415C37E3B}"/>
              </a:ext>
            </a:extLst>
          </p:cNvPr>
          <p:cNvSpPr>
            <a:spLocks noGrp="1"/>
          </p:cNvSpPr>
          <p:nvPr>
            <p:ph type="sldNum" sz="quarter" idx="12"/>
          </p:nvPr>
        </p:nvSpPr>
        <p:spPr/>
        <p:txBody>
          <a:bodyPr/>
          <a:lstStyle/>
          <a:p>
            <a:fld id="{47333891-D5E7-4C7B-BF1D-E855E53CB5A8}" type="slidenum">
              <a:rPr lang="en-US" smtClean="0"/>
              <a:t>10</a:t>
            </a:fld>
            <a:endParaRPr lang="en-US" dirty="0"/>
          </a:p>
        </p:txBody>
      </p:sp>
    </p:spTree>
    <p:extLst>
      <p:ext uri="{BB962C8B-B14F-4D97-AF65-F5344CB8AC3E}">
        <p14:creationId xmlns:p14="http://schemas.microsoft.com/office/powerpoint/2010/main" val="2478029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3D3279-6253-47C3-8DB1-3F1A1422DA3D}"/>
              </a:ext>
            </a:extLst>
          </p:cNvPr>
          <p:cNvSpPr>
            <a:spLocks noGrp="1"/>
          </p:cNvSpPr>
          <p:nvPr>
            <p:ph type="title"/>
          </p:nvPr>
        </p:nvSpPr>
        <p:spPr>
          <a:xfrm>
            <a:off x="651341" y="226767"/>
            <a:ext cx="9116502" cy="364904"/>
          </a:xfrm>
        </p:spPr>
        <p:txBody>
          <a:bodyPr>
            <a:noAutofit/>
          </a:bodyPr>
          <a:lstStyle/>
          <a:p>
            <a:pPr algn="ctr"/>
            <a:r>
              <a:rPr lang="fr-FR" sz="2000" b="1" dirty="0">
                <a:solidFill>
                  <a:srgbClr val="0070C0"/>
                </a:solidFill>
                <a:effectLst>
                  <a:outerShdw blurRad="38100" dist="38100" dir="2700000" algn="tl">
                    <a:srgbClr val="000000">
                      <a:alpha val="43137"/>
                    </a:srgbClr>
                  </a:outerShdw>
                </a:effectLst>
                <a:latin typeface="Century Gothic" panose="020B0502020202020204" pitchFamily="34" charset="0"/>
              </a:rPr>
              <a:t>RECETTES DE FONCTIONNEMENT (RF) - REALISATIONS 2023</a:t>
            </a:r>
          </a:p>
        </p:txBody>
      </p:sp>
      <p:sp>
        <p:nvSpPr>
          <p:cNvPr id="7" name="Espace réservé du contenu 6">
            <a:extLst>
              <a:ext uri="{FF2B5EF4-FFF2-40B4-BE49-F238E27FC236}">
                <a16:creationId xmlns:a16="http://schemas.microsoft.com/office/drawing/2014/main" id="{943DEB71-B84E-68E3-5100-31C778E7F429}"/>
              </a:ext>
            </a:extLst>
          </p:cNvPr>
          <p:cNvSpPr>
            <a:spLocks noGrp="1"/>
          </p:cNvSpPr>
          <p:nvPr>
            <p:ph idx="1"/>
          </p:nvPr>
        </p:nvSpPr>
        <p:spPr>
          <a:xfrm>
            <a:off x="693043" y="890954"/>
            <a:ext cx="8694539" cy="5918004"/>
          </a:xfrm>
        </p:spPr>
        <p:txBody>
          <a:bodyPr/>
          <a:lstStyle/>
          <a:p>
            <a:endParaRPr lang="fr-FR" dirty="0"/>
          </a:p>
        </p:txBody>
      </p:sp>
      <p:sp>
        <p:nvSpPr>
          <p:cNvPr id="3" name="Espace réservé du pied de page 2">
            <a:extLst>
              <a:ext uri="{FF2B5EF4-FFF2-40B4-BE49-F238E27FC236}">
                <a16:creationId xmlns:a16="http://schemas.microsoft.com/office/drawing/2014/main" id="{4B617DFA-C565-302F-3192-26DF83D9D3D1}"/>
              </a:ext>
            </a:extLst>
          </p:cNvPr>
          <p:cNvSpPr>
            <a:spLocks noGrp="1"/>
          </p:cNvSpPr>
          <p:nvPr>
            <p:ph type="ftr" sz="quarter" idx="11"/>
          </p:nvPr>
        </p:nvSpPr>
        <p:spPr/>
        <p:txBody>
          <a:bodyPr/>
          <a:lstStyle/>
          <a:p>
            <a:r>
              <a:rPr lang="en-US" dirty="0"/>
              <a:t>La Direction Générale</a:t>
            </a:r>
          </a:p>
        </p:txBody>
      </p:sp>
      <p:sp>
        <p:nvSpPr>
          <p:cNvPr id="4" name="Espace réservé du numéro de diapositive 3">
            <a:extLst>
              <a:ext uri="{FF2B5EF4-FFF2-40B4-BE49-F238E27FC236}">
                <a16:creationId xmlns:a16="http://schemas.microsoft.com/office/drawing/2014/main" id="{554229AB-BC5A-8E64-EEA7-376FBC860E90}"/>
              </a:ext>
            </a:extLst>
          </p:cNvPr>
          <p:cNvSpPr>
            <a:spLocks noGrp="1"/>
          </p:cNvSpPr>
          <p:nvPr>
            <p:ph type="sldNum" sz="quarter" idx="12"/>
          </p:nvPr>
        </p:nvSpPr>
        <p:spPr/>
        <p:txBody>
          <a:bodyPr/>
          <a:lstStyle/>
          <a:p>
            <a:fld id="{47333891-D5E7-4C7B-BF1D-E855E53CB5A8}" type="slidenum">
              <a:rPr lang="en-US" smtClean="0"/>
              <a:t>11</a:t>
            </a:fld>
            <a:endParaRPr lang="en-US" dirty="0"/>
          </a:p>
        </p:txBody>
      </p:sp>
      <p:graphicFrame>
        <p:nvGraphicFramePr>
          <p:cNvPr id="5" name="Objet 4">
            <a:extLst>
              <a:ext uri="{FF2B5EF4-FFF2-40B4-BE49-F238E27FC236}">
                <a16:creationId xmlns:a16="http://schemas.microsoft.com/office/drawing/2014/main" id="{1858382D-7D39-A659-0EEC-72ACF676A2F2}"/>
              </a:ext>
            </a:extLst>
          </p:cNvPr>
          <p:cNvGraphicFramePr>
            <a:graphicFrameLocks noChangeAspect="1"/>
          </p:cNvGraphicFramePr>
          <p:nvPr>
            <p:extLst>
              <p:ext uri="{D42A27DB-BD31-4B8C-83A1-F6EECF244321}">
                <p14:modId xmlns:p14="http://schemas.microsoft.com/office/powerpoint/2010/main" val="1873815482"/>
              </p:ext>
            </p:extLst>
          </p:nvPr>
        </p:nvGraphicFramePr>
        <p:xfrm>
          <a:off x="397164" y="750717"/>
          <a:ext cx="9208653" cy="6379756"/>
        </p:xfrm>
        <a:graphic>
          <a:graphicData uri="http://schemas.openxmlformats.org/presentationml/2006/ole">
            <mc:AlternateContent xmlns:mc="http://schemas.openxmlformats.org/markup-compatibility/2006">
              <mc:Choice xmlns:v="urn:schemas-microsoft-com:vml" Requires="v">
                <p:oleObj name="Worksheet" r:id="rId2" imgW="9448928" imgH="3781240" progId="Excel.Sheet.12">
                  <p:embed/>
                </p:oleObj>
              </mc:Choice>
              <mc:Fallback>
                <p:oleObj name="Worksheet" r:id="rId2" imgW="9448928" imgH="3781240" progId="Excel.Sheet.12">
                  <p:embed/>
                  <p:pic>
                    <p:nvPicPr>
                      <p:cNvPr id="0" name=""/>
                      <p:cNvPicPr/>
                      <p:nvPr/>
                    </p:nvPicPr>
                    <p:blipFill>
                      <a:blip r:embed="rId3"/>
                      <a:stretch>
                        <a:fillRect/>
                      </a:stretch>
                    </p:blipFill>
                    <p:spPr>
                      <a:xfrm>
                        <a:off x="397164" y="750717"/>
                        <a:ext cx="9208653" cy="6379756"/>
                      </a:xfrm>
                      <a:prstGeom prst="rect">
                        <a:avLst/>
                      </a:prstGeom>
                    </p:spPr>
                  </p:pic>
                </p:oleObj>
              </mc:Fallback>
            </mc:AlternateContent>
          </a:graphicData>
        </a:graphic>
      </p:graphicFrame>
    </p:spTree>
    <p:extLst>
      <p:ext uri="{BB962C8B-B14F-4D97-AF65-F5344CB8AC3E}">
        <p14:creationId xmlns:p14="http://schemas.microsoft.com/office/powerpoint/2010/main" val="3101328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3D3279-6253-47C3-8DB1-3F1A1422DA3D}"/>
              </a:ext>
            </a:extLst>
          </p:cNvPr>
          <p:cNvSpPr>
            <a:spLocks noGrp="1"/>
          </p:cNvSpPr>
          <p:nvPr>
            <p:ph type="title"/>
          </p:nvPr>
        </p:nvSpPr>
        <p:spPr>
          <a:xfrm>
            <a:off x="651341" y="226767"/>
            <a:ext cx="8911402" cy="364904"/>
          </a:xfrm>
        </p:spPr>
        <p:txBody>
          <a:bodyPr>
            <a:noAutofit/>
          </a:bodyPr>
          <a:lstStyle/>
          <a:p>
            <a:pPr algn="ctr"/>
            <a:r>
              <a:rPr lang="fr-FR" sz="2000" b="1" dirty="0">
                <a:solidFill>
                  <a:srgbClr val="0070C0"/>
                </a:solidFill>
                <a:effectLst>
                  <a:outerShdw blurRad="38100" dist="38100" dir="2700000" algn="tl">
                    <a:srgbClr val="000000">
                      <a:alpha val="43137"/>
                    </a:srgbClr>
                  </a:outerShdw>
                </a:effectLst>
                <a:latin typeface="Century Gothic" panose="020B0502020202020204" pitchFamily="34" charset="0"/>
              </a:rPr>
              <a:t>RECETTES DE FONCTIONNEMENT - REALISATIONS 2023 </a:t>
            </a:r>
          </a:p>
        </p:txBody>
      </p:sp>
      <p:graphicFrame>
        <p:nvGraphicFramePr>
          <p:cNvPr id="6" name="Espace réservé du contenu 5">
            <a:extLst>
              <a:ext uri="{FF2B5EF4-FFF2-40B4-BE49-F238E27FC236}">
                <a16:creationId xmlns:a16="http://schemas.microsoft.com/office/drawing/2014/main" id="{A96F62D1-56C8-4A86-899B-99046B6AA493}"/>
              </a:ext>
            </a:extLst>
          </p:cNvPr>
          <p:cNvGraphicFramePr>
            <a:graphicFrameLocks noGrp="1"/>
          </p:cNvGraphicFramePr>
          <p:nvPr>
            <p:ph idx="1"/>
            <p:extLst>
              <p:ext uri="{D42A27DB-BD31-4B8C-83A1-F6EECF244321}">
                <p14:modId xmlns:p14="http://schemas.microsoft.com/office/powerpoint/2010/main" val="3132123787"/>
              </p:ext>
            </p:extLst>
          </p:nvPr>
        </p:nvGraphicFramePr>
        <p:xfrm>
          <a:off x="320214" y="907255"/>
          <a:ext cx="9498041" cy="64256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a:extLst>
              <a:ext uri="{FF2B5EF4-FFF2-40B4-BE49-F238E27FC236}">
                <a16:creationId xmlns:a16="http://schemas.microsoft.com/office/drawing/2014/main" id="{85166B38-1941-46BA-B6F8-E330F35EC731}"/>
              </a:ext>
            </a:extLst>
          </p:cNvPr>
          <p:cNvGraphicFramePr>
            <a:graphicFrameLocks/>
          </p:cNvGraphicFramePr>
          <p:nvPr>
            <p:extLst>
              <p:ext uri="{D42A27DB-BD31-4B8C-83A1-F6EECF244321}">
                <p14:modId xmlns:p14="http://schemas.microsoft.com/office/powerpoint/2010/main" val="2220430912"/>
              </p:ext>
            </p:extLst>
          </p:nvPr>
        </p:nvGraphicFramePr>
        <p:xfrm>
          <a:off x="540649" y="1147796"/>
          <a:ext cx="8999325" cy="599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pied de page 3">
            <a:extLst>
              <a:ext uri="{FF2B5EF4-FFF2-40B4-BE49-F238E27FC236}">
                <a16:creationId xmlns:a16="http://schemas.microsoft.com/office/drawing/2014/main" id="{72A04826-82FE-44A0-8BE4-59E0ECF48A84}"/>
              </a:ext>
            </a:extLst>
          </p:cNvPr>
          <p:cNvSpPr>
            <a:spLocks noGrp="1"/>
          </p:cNvSpPr>
          <p:nvPr>
            <p:ph type="ftr" sz="quarter" idx="11"/>
          </p:nvPr>
        </p:nvSpPr>
        <p:spPr/>
        <p:txBody>
          <a:bodyPr/>
          <a:lstStyle/>
          <a:p>
            <a:r>
              <a:rPr lang="en-US" dirty="0"/>
              <a:t>La Direction Générale</a:t>
            </a:r>
          </a:p>
        </p:txBody>
      </p:sp>
      <p:sp>
        <p:nvSpPr>
          <p:cNvPr id="7" name="Espace réservé du numéro de diapositive 6">
            <a:extLst>
              <a:ext uri="{FF2B5EF4-FFF2-40B4-BE49-F238E27FC236}">
                <a16:creationId xmlns:a16="http://schemas.microsoft.com/office/drawing/2014/main" id="{0C188398-8C65-593D-B164-A3A4807EDB30}"/>
              </a:ext>
            </a:extLst>
          </p:cNvPr>
          <p:cNvSpPr>
            <a:spLocks noGrp="1"/>
          </p:cNvSpPr>
          <p:nvPr>
            <p:ph type="sldNum" sz="quarter" idx="12"/>
          </p:nvPr>
        </p:nvSpPr>
        <p:spPr/>
        <p:txBody>
          <a:bodyPr/>
          <a:lstStyle/>
          <a:p>
            <a:fld id="{47333891-D5E7-4C7B-BF1D-E855E53CB5A8}" type="slidenum">
              <a:rPr lang="en-US" smtClean="0"/>
              <a:t>12</a:t>
            </a:fld>
            <a:endParaRPr lang="en-US" dirty="0"/>
          </a:p>
        </p:txBody>
      </p:sp>
      <p:graphicFrame>
        <p:nvGraphicFramePr>
          <p:cNvPr id="8" name="Graphique 7">
            <a:extLst>
              <a:ext uri="{FF2B5EF4-FFF2-40B4-BE49-F238E27FC236}">
                <a16:creationId xmlns:a16="http://schemas.microsoft.com/office/drawing/2014/main" id="{58699021-9D67-2DB8-4D52-B2FD1F61A145}"/>
              </a:ext>
            </a:extLst>
          </p:cNvPr>
          <p:cNvGraphicFramePr>
            <a:graphicFrameLocks/>
          </p:cNvGraphicFramePr>
          <p:nvPr>
            <p:extLst>
              <p:ext uri="{D42A27DB-BD31-4B8C-83A1-F6EECF244321}">
                <p14:modId xmlns:p14="http://schemas.microsoft.com/office/powerpoint/2010/main" val="1833053688"/>
              </p:ext>
            </p:extLst>
          </p:nvPr>
        </p:nvGraphicFramePr>
        <p:xfrm>
          <a:off x="651341" y="657226"/>
          <a:ext cx="8736242" cy="6273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316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3D3279-6253-47C3-8DB1-3F1A1422DA3D}"/>
              </a:ext>
            </a:extLst>
          </p:cNvPr>
          <p:cNvSpPr>
            <a:spLocks noGrp="1"/>
          </p:cNvSpPr>
          <p:nvPr>
            <p:ph type="title"/>
          </p:nvPr>
        </p:nvSpPr>
        <p:spPr>
          <a:xfrm>
            <a:off x="651341" y="226767"/>
            <a:ext cx="9116502" cy="364904"/>
          </a:xfrm>
        </p:spPr>
        <p:txBody>
          <a:bodyPr>
            <a:noAutofit/>
          </a:bodyPr>
          <a:lstStyle/>
          <a:p>
            <a:pPr algn="ctr"/>
            <a:r>
              <a:rPr lang="fr-FR" sz="2000" b="1" dirty="0">
                <a:solidFill>
                  <a:srgbClr val="0070C0"/>
                </a:solidFill>
                <a:effectLst>
                  <a:outerShdw blurRad="38100" dist="38100" dir="2700000" algn="tl">
                    <a:srgbClr val="000000">
                      <a:alpha val="43137"/>
                    </a:srgbClr>
                  </a:outerShdw>
                </a:effectLst>
                <a:latin typeface="Century Gothic" panose="020B0502020202020204" pitchFamily="34" charset="0"/>
              </a:rPr>
              <a:t>DEPENSES D’INVESTISSEMENT - REALISATIONS 2023</a:t>
            </a:r>
          </a:p>
        </p:txBody>
      </p:sp>
      <p:sp>
        <p:nvSpPr>
          <p:cNvPr id="4" name="Espace réservé du contenu 3">
            <a:extLst>
              <a:ext uri="{FF2B5EF4-FFF2-40B4-BE49-F238E27FC236}">
                <a16:creationId xmlns:a16="http://schemas.microsoft.com/office/drawing/2014/main" id="{1491F4C7-BD66-4281-26D3-2FAC3CBD0321}"/>
              </a:ext>
            </a:extLst>
          </p:cNvPr>
          <p:cNvSpPr>
            <a:spLocks noGrp="1"/>
          </p:cNvSpPr>
          <p:nvPr>
            <p:ph idx="1"/>
          </p:nvPr>
        </p:nvSpPr>
        <p:spPr>
          <a:xfrm>
            <a:off x="480646" y="726831"/>
            <a:ext cx="9116501" cy="6482861"/>
          </a:xfrm>
        </p:spPr>
        <p:txBody>
          <a:bodyPr/>
          <a:lstStyle/>
          <a:p>
            <a:endParaRPr lang="fr-FR" dirty="0"/>
          </a:p>
        </p:txBody>
      </p:sp>
      <p:sp>
        <p:nvSpPr>
          <p:cNvPr id="3" name="Espace réservé du pied de page 2">
            <a:extLst>
              <a:ext uri="{FF2B5EF4-FFF2-40B4-BE49-F238E27FC236}">
                <a16:creationId xmlns:a16="http://schemas.microsoft.com/office/drawing/2014/main" id="{E7619112-BF9B-9D18-930F-47C1D0FFA819}"/>
              </a:ext>
            </a:extLst>
          </p:cNvPr>
          <p:cNvSpPr>
            <a:spLocks noGrp="1"/>
          </p:cNvSpPr>
          <p:nvPr>
            <p:ph type="ftr" sz="quarter" idx="11"/>
          </p:nvPr>
        </p:nvSpPr>
        <p:spPr/>
        <p:txBody>
          <a:bodyPr/>
          <a:lstStyle/>
          <a:p>
            <a:r>
              <a:rPr lang="en-US" dirty="0"/>
              <a:t>La Direction Générale</a:t>
            </a:r>
          </a:p>
        </p:txBody>
      </p:sp>
      <p:sp>
        <p:nvSpPr>
          <p:cNvPr id="5" name="Espace réservé du numéro de diapositive 4">
            <a:extLst>
              <a:ext uri="{FF2B5EF4-FFF2-40B4-BE49-F238E27FC236}">
                <a16:creationId xmlns:a16="http://schemas.microsoft.com/office/drawing/2014/main" id="{4ED15F46-2259-FA8B-1872-655CA68D0862}"/>
              </a:ext>
            </a:extLst>
          </p:cNvPr>
          <p:cNvSpPr>
            <a:spLocks noGrp="1"/>
          </p:cNvSpPr>
          <p:nvPr>
            <p:ph type="sldNum" sz="quarter" idx="12"/>
          </p:nvPr>
        </p:nvSpPr>
        <p:spPr/>
        <p:txBody>
          <a:bodyPr/>
          <a:lstStyle/>
          <a:p>
            <a:fld id="{47333891-D5E7-4C7B-BF1D-E855E53CB5A8}" type="slidenum">
              <a:rPr lang="en-US" smtClean="0"/>
              <a:t>13</a:t>
            </a:fld>
            <a:endParaRPr lang="en-US" dirty="0"/>
          </a:p>
        </p:txBody>
      </p:sp>
      <p:graphicFrame>
        <p:nvGraphicFramePr>
          <p:cNvPr id="9" name="Objet 8">
            <a:extLst>
              <a:ext uri="{FF2B5EF4-FFF2-40B4-BE49-F238E27FC236}">
                <a16:creationId xmlns:a16="http://schemas.microsoft.com/office/drawing/2014/main" id="{CF122F89-38ED-BA79-487B-5A9A843393DF}"/>
              </a:ext>
            </a:extLst>
          </p:cNvPr>
          <p:cNvGraphicFramePr>
            <a:graphicFrameLocks noChangeAspect="1"/>
          </p:cNvGraphicFramePr>
          <p:nvPr>
            <p:extLst>
              <p:ext uri="{D42A27DB-BD31-4B8C-83A1-F6EECF244321}">
                <p14:modId xmlns:p14="http://schemas.microsoft.com/office/powerpoint/2010/main" val="2087871101"/>
              </p:ext>
            </p:extLst>
          </p:nvPr>
        </p:nvGraphicFramePr>
        <p:xfrm>
          <a:off x="406400" y="726831"/>
          <a:ext cx="9282545" cy="6366696"/>
        </p:xfrm>
        <a:graphic>
          <a:graphicData uri="http://schemas.openxmlformats.org/presentationml/2006/ole">
            <mc:AlternateContent xmlns:mc="http://schemas.openxmlformats.org/markup-compatibility/2006">
              <mc:Choice xmlns:v="urn:schemas-microsoft-com:vml" Requires="v">
                <p:oleObj name="Worksheet" r:id="rId2" imgW="12649328" imgH="3714835" progId="Excel.Sheet.12">
                  <p:embed/>
                </p:oleObj>
              </mc:Choice>
              <mc:Fallback>
                <p:oleObj name="Worksheet" r:id="rId2" imgW="12649328" imgH="3714835" progId="Excel.Sheet.12">
                  <p:embed/>
                  <p:pic>
                    <p:nvPicPr>
                      <p:cNvPr id="0" name=""/>
                      <p:cNvPicPr/>
                      <p:nvPr/>
                    </p:nvPicPr>
                    <p:blipFill>
                      <a:blip r:embed="rId3"/>
                      <a:stretch>
                        <a:fillRect/>
                      </a:stretch>
                    </p:blipFill>
                    <p:spPr>
                      <a:xfrm>
                        <a:off x="406400" y="726831"/>
                        <a:ext cx="9282545" cy="6366696"/>
                      </a:xfrm>
                      <a:prstGeom prst="rect">
                        <a:avLst/>
                      </a:prstGeom>
                    </p:spPr>
                  </p:pic>
                </p:oleObj>
              </mc:Fallback>
            </mc:AlternateContent>
          </a:graphicData>
        </a:graphic>
      </p:graphicFrame>
    </p:spTree>
    <p:extLst>
      <p:ext uri="{BB962C8B-B14F-4D97-AF65-F5344CB8AC3E}">
        <p14:creationId xmlns:p14="http://schemas.microsoft.com/office/powerpoint/2010/main" val="4018355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3D3279-6253-47C3-8DB1-3F1A1422DA3D}"/>
              </a:ext>
            </a:extLst>
          </p:cNvPr>
          <p:cNvSpPr>
            <a:spLocks noGrp="1"/>
          </p:cNvSpPr>
          <p:nvPr>
            <p:ph type="title"/>
          </p:nvPr>
        </p:nvSpPr>
        <p:spPr>
          <a:xfrm>
            <a:off x="639618" y="270569"/>
            <a:ext cx="9116502" cy="364904"/>
          </a:xfrm>
        </p:spPr>
        <p:txBody>
          <a:bodyPr>
            <a:noAutofit/>
          </a:bodyPr>
          <a:lstStyle/>
          <a:p>
            <a:pPr algn="ctr"/>
            <a:r>
              <a:rPr lang="fr-FR" sz="2000" b="1" dirty="0">
                <a:solidFill>
                  <a:srgbClr val="0070C0"/>
                </a:solidFill>
                <a:effectLst>
                  <a:outerShdw blurRad="38100" dist="38100" dir="2700000" algn="tl">
                    <a:srgbClr val="000000">
                      <a:alpha val="43137"/>
                    </a:srgbClr>
                  </a:outerShdw>
                </a:effectLst>
                <a:latin typeface="Century Gothic" panose="020B0502020202020204" pitchFamily="34" charset="0"/>
              </a:rPr>
              <a:t>RECETTES D’INVESTISSEMENT - REALISATIONS 2023</a:t>
            </a:r>
          </a:p>
        </p:txBody>
      </p:sp>
      <p:sp>
        <p:nvSpPr>
          <p:cNvPr id="4" name="Espace réservé du contenu 3">
            <a:extLst>
              <a:ext uri="{FF2B5EF4-FFF2-40B4-BE49-F238E27FC236}">
                <a16:creationId xmlns:a16="http://schemas.microsoft.com/office/drawing/2014/main" id="{4915895E-7710-0885-AD01-B4D6BFA9D856}"/>
              </a:ext>
            </a:extLst>
          </p:cNvPr>
          <p:cNvSpPr>
            <a:spLocks noGrp="1"/>
          </p:cNvSpPr>
          <p:nvPr>
            <p:ph idx="1"/>
          </p:nvPr>
        </p:nvSpPr>
        <p:spPr>
          <a:xfrm>
            <a:off x="693043" y="949569"/>
            <a:ext cx="8694539" cy="5859389"/>
          </a:xfrm>
        </p:spPr>
        <p:txBody>
          <a:bodyPr/>
          <a:lstStyle/>
          <a:p>
            <a:endParaRPr lang="fr-FR" dirty="0"/>
          </a:p>
        </p:txBody>
      </p:sp>
      <p:sp>
        <p:nvSpPr>
          <p:cNvPr id="3" name="Espace réservé du pied de page 2">
            <a:extLst>
              <a:ext uri="{FF2B5EF4-FFF2-40B4-BE49-F238E27FC236}">
                <a16:creationId xmlns:a16="http://schemas.microsoft.com/office/drawing/2014/main" id="{3B78C29F-209F-9FEF-8A2F-7999281648ED}"/>
              </a:ext>
            </a:extLst>
          </p:cNvPr>
          <p:cNvSpPr>
            <a:spLocks noGrp="1"/>
          </p:cNvSpPr>
          <p:nvPr>
            <p:ph type="ftr" sz="quarter" idx="11"/>
          </p:nvPr>
        </p:nvSpPr>
        <p:spPr/>
        <p:txBody>
          <a:bodyPr/>
          <a:lstStyle/>
          <a:p>
            <a:r>
              <a:rPr lang="en-US" dirty="0"/>
              <a:t>La Direction Générale</a:t>
            </a:r>
          </a:p>
        </p:txBody>
      </p:sp>
      <p:sp>
        <p:nvSpPr>
          <p:cNvPr id="5" name="Espace réservé du numéro de diapositive 4">
            <a:extLst>
              <a:ext uri="{FF2B5EF4-FFF2-40B4-BE49-F238E27FC236}">
                <a16:creationId xmlns:a16="http://schemas.microsoft.com/office/drawing/2014/main" id="{FE95170B-D5D7-8D89-C39F-64CCC4A4D295}"/>
              </a:ext>
            </a:extLst>
          </p:cNvPr>
          <p:cNvSpPr>
            <a:spLocks noGrp="1"/>
          </p:cNvSpPr>
          <p:nvPr>
            <p:ph type="sldNum" sz="quarter" idx="12"/>
          </p:nvPr>
        </p:nvSpPr>
        <p:spPr/>
        <p:txBody>
          <a:bodyPr/>
          <a:lstStyle/>
          <a:p>
            <a:fld id="{47333891-D5E7-4C7B-BF1D-E855E53CB5A8}" type="slidenum">
              <a:rPr lang="en-US" smtClean="0"/>
              <a:t>14</a:t>
            </a:fld>
            <a:endParaRPr lang="en-US" dirty="0"/>
          </a:p>
        </p:txBody>
      </p:sp>
      <p:graphicFrame>
        <p:nvGraphicFramePr>
          <p:cNvPr id="12" name="Objet 11">
            <a:extLst>
              <a:ext uri="{FF2B5EF4-FFF2-40B4-BE49-F238E27FC236}">
                <a16:creationId xmlns:a16="http://schemas.microsoft.com/office/drawing/2014/main" id="{87ECF593-57F9-48E8-AEF8-210C9B5C281E}"/>
              </a:ext>
            </a:extLst>
          </p:cNvPr>
          <p:cNvGraphicFramePr>
            <a:graphicFrameLocks noChangeAspect="1"/>
          </p:cNvGraphicFramePr>
          <p:nvPr>
            <p:extLst>
              <p:ext uri="{D42A27DB-BD31-4B8C-83A1-F6EECF244321}">
                <p14:modId xmlns:p14="http://schemas.microsoft.com/office/powerpoint/2010/main" val="2468901763"/>
              </p:ext>
            </p:extLst>
          </p:nvPr>
        </p:nvGraphicFramePr>
        <p:xfrm>
          <a:off x="434109" y="750717"/>
          <a:ext cx="9116502" cy="6255982"/>
        </p:xfrm>
        <a:graphic>
          <a:graphicData uri="http://schemas.openxmlformats.org/presentationml/2006/ole">
            <mc:AlternateContent xmlns:mc="http://schemas.openxmlformats.org/markup-compatibility/2006">
              <mc:Choice xmlns:v="urn:schemas-microsoft-com:vml" Requires="v">
                <p:oleObj name="Worksheet" r:id="rId2" imgW="9420233" imgH="4733939" progId="Excel.Sheet.12">
                  <p:embed/>
                </p:oleObj>
              </mc:Choice>
              <mc:Fallback>
                <p:oleObj name="Worksheet" r:id="rId2" imgW="9420233" imgH="4733939" progId="Excel.Sheet.12">
                  <p:embed/>
                  <p:pic>
                    <p:nvPicPr>
                      <p:cNvPr id="0" name=""/>
                      <p:cNvPicPr/>
                      <p:nvPr/>
                    </p:nvPicPr>
                    <p:blipFill>
                      <a:blip r:embed="rId3"/>
                      <a:stretch>
                        <a:fillRect/>
                      </a:stretch>
                    </p:blipFill>
                    <p:spPr>
                      <a:xfrm>
                        <a:off x="434109" y="750717"/>
                        <a:ext cx="9116502" cy="6255982"/>
                      </a:xfrm>
                      <a:prstGeom prst="rect">
                        <a:avLst/>
                      </a:prstGeom>
                    </p:spPr>
                  </p:pic>
                </p:oleObj>
              </mc:Fallback>
            </mc:AlternateContent>
          </a:graphicData>
        </a:graphic>
      </p:graphicFrame>
    </p:spTree>
    <p:extLst>
      <p:ext uri="{BB962C8B-B14F-4D97-AF65-F5344CB8AC3E}">
        <p14:creationId xmlns:p14="http://schemas.microsoft.com/office/powerpoint/2010/main" val="3672332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EAE0A2-61AA-4320-8DE7-3D4629A919A5}"/>
              </a:ext>
            </a:extLst>
          </p:cNvPr>
          <p:cNvSpPr>
            <a:spLocks noGrp="1"/>
          </p:cNvSpPr>
          <p:nvPr>
            <p:ph type="title"/>
          </p:nvPr>
        </p:nvSpPr>
        <p:spPr>
          <a:xfrm>
            <a:off x="503998" y="301322"/>
            <a:ext cx="9071643" cy="399433"/>
          </a:xfrm>
        </p:spPr>
        <p:txBody>
          <a:bodyPr>
            <a:normAutofit/>
          </a:bodyPr>
          <a:lstStyle/>
          <a:p>
            <a:pPr algn="ctr"/>
            <a:r>
              <a:rPr lang="fr-FR" sz="2000" b="1" dirty="0">
                <a:solidFill>
                  <a:srgbClr val="0070C0"/>
                </a:solidFill>
                <a:effectLst>
                  <a:outerShdw blurRad="38100" dist="38100" dir="2700000" algn="tl">
                    <a:srgbClr val="000000">
                      <a:alpha val="43137"/>
                    </a:srgbClr>
                  </a:outerShdw>
                </a:effectLst>
                <a:latin typeface="Century Gothic" panose="020B0502020202020204" pitchFamily="34" charset="0"/>
              </a:rPr>
              <a:t>LES PRINCIPALES DEPENSES D’INVESTISSEMENT 2023</a:t>
            </a:r>
          </a:p>
        </p:txBody>
      </p:sp>
      <p:sp>
        <p:nvSpPr>
          <p:cNvPr id="3" name="Espace réservé du contenu 2">
            <a:extLst>
              <a:ext uri="{FF2B5EF4-FFF2-40B4-BE49-F238E27FC236}">
                <a16:creationId xmlns:a16="http://schemas.microsoft.com/office/drawing/2014/main" id="{4424EF7A-DE7F-4B56-BE14-860D33DE18F0}"/>
              </a:ext>
            </a:extLst>
          </p:cNvPr>
          <p:cNvSpPr>
            <a:spLocks noGrp="1"/>
          </p:cNvSpPr>
          <p:nvPr>
            <p:ph idx="1"/>
          </p:nvPr>
        </p:nvSpPr>
        <p:spPr>
          <a:xfrm>
            <a:off x="503998" y="1769043"/>
            <a:ext cx="9071643" cy="5001212"/>
          </a:xfrm>
        </p:spPr>
        <p:txBody>
          <a:bodyPr/>
          <a:lstStyle/>
          <a:p>
            <a:pPr marL="1143000" lvl="1" indent="-457200">
              <a:buFont typeface="Wingdings" panose="05000000000000000000" pitchFamily="2" charset="2"/>
              <a:buChar char="q"/>
            </a:pPr>
            <a:endParaRPr lang="fr-FR" dirty="0"/>
          </a:p>
          <a:p>
            <a:pPr marL="457200" indent="-457200">
              <a:buFont typeface="Wingdings" panose="05000000000000000000" pitchFamily="2" charset="2"/>
              <a:buChar char="v"/>
            </a:pPr>
            <a:endParaRPr lang="fr-FR" dirty="0"/>
          </a:p>
        </p:txBody>
      </p:sp>
      <p:graphicFrame>
        <p:nvGraphicFramePr>
          <p:cNvPr id="9" name="Objet 8">
            <a:extLst>
              <a:ext uri="{FF2B5EF4-FFF2-40B4-BE49-F238E27FC236}">
                <a16:creationId xmlns:a16="http://schemas.microsoft.com/office/drawing/2014/main" id="{EFF12A8A-258E-F8D0-8CBD-B762D9BB8126}"/>
              </a:ext>
            </a:extLst>
          </p:cNvPr>
          <p:cNvGraphicFramePr>
            <a:graphicFrameLocks noChangeAspect="1"/>
          </p:cNvGraphicFramePr>
          <p:nvPr>
            <p:extLst>
              <p:ext uri="{D42A27DB-BD31-4B8C-83A1-F6EECF244321}">
                <p14:modId xmlns:p14="http://schemas.microsoft.com/office/powerpoint/2010/main" val="1178641355"/>
              </p:ext>
            </p:extLst>
          </p:nvPr>
        </p:nvGraphicFramePr>
        <p:xfrm>
          <a:off x="503998" y="789419"/>
          <a:ext cx="9071643" cy="6468933"/>
        </p:xfrm>
        <a:graphic>
          <a:graphicData uri="http://schemas.openxmlformats.org/presentationml/2006/ole">
            <mc:AlternateContent xmlns:mc="http://schemas.openxmlformats.org/markup-compatibility/2006">
              <mc:Choice xmlns:v="urn:schemas-microsoft-com:vml" Requires="v">
                <p:oleObj name="Worksheet" r:id="rId2" imgW="13287495" imgH="6676954" progId="Excel.Sheet.12">
                  <p:embed/>
                </p:oleObj>
              </mc:Choice>
              <mc:Fallback>
                <p:oleObj name="Worksheet" r:id="rId2" imgW="13287495" imgH="6676954" progId="Excel.Sheet.12">
                  <p:embed/>
                  <p:pic>
                    <p:nvPicPr>
                      <p:cNvPr id="0" name=""/>
                      <p:cNvPicPr/>
                      <p:nvPr/>
                    </p:nvPicPr>
                    <p:blipFill>
                      <a:blip r:embed="rId3"/>
                      <a:stretch>
                        <a:fillRect/>
                      </a:stretch>
                    </p:blipFill>
                    <p:spPr>
                      <a:xfrm>
                        <a:off x="503998" y="789419"/>
                        <a:ext cx="9071643" cy="6468933"/>
                      </a:xfrm>
                      <a:prstGeom prst="rect">
                        <a:avLst/>
                      </a:prstGeom>
                    </p:spPr>
                  </p:pic>
                </p:oleObj>
              </mc:Fallback>
            </mc:AlternateContent>
          </a:graphicData>
        </a:graphic>
      </p:graphicFrame>
      <p:sp>
        <p:nvSpPr>
          <p:cNvPr id="4" name="Espace réservé du pied de page 3">
            <a:extLst>
              <a:ext uri="{FF2B5EF4-FFF2-40B4-BE49-F238E27FC236}">
                <a16:creationId xmlns:a16="http://schemas.microsoft.com/office/drawing/2014/main" id="{AB16F758-DE93-456F-CE06-B5A186E702EA}"/>
              </a:ext>
            </a:extLst>
          </p:cNvPr>
          <p:cNvSpPr>
            <a:spLocks noGrp="1"/>
          </p:cNvSpPr>
          <p:nvPr>
            <p:ph type="ftr" sz="quarter" idx="11"/>
          </p:nvPr>
        </p:nvSpPr>
        <p:spPr/>
        <p:txBody>
          <a:bodyPr/>
          <a:lstStyle/>
          <a:p>
            <a:r>
              <a:rPr lang="en-US" dirty="0"/>
              <a:t>La Direction Générale</a:t>
            </a:r>
          </a:p>
        </p:txBody>
      </p:sp>
      <p:sp>
        <p:nvSpPr>
          <p:cNvPr id="5" name="Espace réservé du numéro de diapositive 4">
            <a:extLst>
              <a:ext uri="{FF2B5EF4-FFF2-40B4-BE49-F238E27FC236}">
                <a16:creationId xmlns:a16="http://schemas.microsoft.com/office/drawing/2014/main" id="{651ECA6A-83C0-35CD-DD4E-E9A987C90F1E}"/>
              </a:ext>
            </a:extLst>
          </p:cNvPr>
          <p:cNvSpPr>
            <a:spLocks noGrp="1"/>
          </p:cNvSpPr>
          <p:nvPr>
            <p:ph type="sldNum" sz="quarter" idx="12"/>
          </p:nvPr>
        </p:nvSpPr>
        <p:spPr/>
        <p:txBody>
          <a:bodyPr/>
          <a:lstStyle/>
          <a:p>
            <a:fld id="{47333891-D5E7-4C7B-BF1D-E855E53CB5A8}" type="slidenum">
              <a:rPr lang="en-US" smtClean="0"/>
              <a:t>15</a:t>
            </a:fld>
            <a:endParaRPr lang="en-US" dirty="0"/>
          </a:p>
        </p:txBody>
      </p:sp>
    </p:spTree>
    <p:extLst>
      <p:ext uri="{BB962C8B-B14F-4D97-AF65-F5344CB8AC3E}">
        <p14:creationId xmlns:p14="http://schemas.microsoft.com/office/powerpoint/2010/main" val="1709879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ED7F36B3-E090-F666-6F96-83F24C4CCC83}"/>
              </a:ext>
            </a:extLst>
          </p:cNvPr>
          <p:cNvSpPr>
            <a:spLocks noGrp="1"/>
          </p:cNvSpPr>
          <p:nvPr>
            <p:ph type="ftr" sz="quarter" idx="11"/>
          </p:nvPr>
        </p:nvSpPr>
        <p:spPr/>
        <p:txBody>
          <a:bodyPr/>
          <a:lstStyle/>
          <a:p>
            <a:r>
              <a:rPr lang="en-US" dirty="0"/>
              <a:t>La Direction Générale</a:t>
            </a:r>
          </a:p>
        </p:txBody>
      </p:sp>
      <p:sp>
        <p:nvSpPr>
          <p:cNvPr id="8" name="Espace réservé du numéro de diapositive 7">
            <a:extLst>
              <a:ext uri="{FF2B5EF4-FFF2-40B4-BE49-F238E27FC236}">
                <a16:creationId xmlns:a16="http://schemas.microsoft.com/office/drawing/2014/main" id="{3EB23AF7-D650-4878-0345-F74216B1BA8D}"/>
              </a:ext>
            </a:extLst>
          </p:cNvPr>
          <p:cNvSpPr>
            <a:spLocks noGrp="1"/>
          </p:cNvSpPr>
          <p:nvPr>
            <p:ph type="sldNum" sz="quarter" idx="12"/>
          </p:nvPr>
        </p:nvSpPr>
        <p:spPr/>
        <p:txBody>
          <a:bodyPr/>
          <a:lstStyle/>
          <a:p>
            <a:fld id="{D57F1E4F-1CFF-5643-939E-217C01CDF565}" type="slidenum">
              <a:rPr lang="en-US" smtClean="0"/>
              <a:pPr/>
              <a:t>16</a:t>
            </a:fld>
            <a:endParaRPr lang="en-US" dirty="0"/>
          </a:p>
        </p:txBody>
      </p:sp>
      <p:graphicFrame>
        <p:nvGraphicFramePr>
          <p:cNvPr id="3" name="Objet 2">
            <a:extLst>
              <a:ext uri="{FF2B5EF4-FFF2-40B4-BE49-F238E27FC236}">
                <a16:creationId xmlns:a16="http://schemas.microsoft.com/office/drawing/2014/main" id="{3863CB6B-B9D7-5B3F-28E7-D604E971A3E7}"/>
              </a:ext>
            </a:extLst>
          </p:cNvPr>
          <p:cNvGraphicFramePr>
            <a:graphicFrameLocks noChangeAspect="1"/>
          </p:cNvGraphicFramePr>
          <p:nvPr>
            <p:extLst>
              <p:ext uri="{D42A27DB-BD31-4B8C-83A1-F6EECF244321}">
                <p14:modId xmlns:p14="http://schemas.microsoft.com/office/powerpoint/2010/main" val="931437660"/>
              </p:ext>
            </p:extLst>
          </p:nvPr>
        </p:nvGraphicFramePr>
        <p:xfrm>
          <a:off x="415636" y="406401"/>
          <a:ext cx="9282546" cy="6668654"/>
        </p:xfrm>
        <a:graphic>
          <a:graphicData uri="http://schemas.openxmlformats.org/presentationml/2006/ole">
            <mc:AlternateContent xmlns:mc="http://schemas.openxmlformats.org/markup-compatibility/2006">
              <mc:Choice xmlns:v="urn:schemas-microsoft-com:vml" Requires="v">
                <p:oleObj name="Worksheet" r:id="rId2" imgW="10582171" imgH="3314871" progId="Excel.Sheet.12">
                  <p:embed/>
                </p:oleObj>
              </mc:Choice>
              <mc:Fallback>
                <p:oleObj name="Worksheet" r:id="rId2" imgW="10582171" imgH="3314871" progId="Excel.Sheet.12">
                  <p:embed/>
                  <p:pic>
                    <p:nvPicPr>
                      <p:cNvPr id="0" name=""/>
                      <p:cNvPicPr/>
                      <p:nvPr/>
                    </p:nvPicPr>
                    <p:blipFill>
                      <a:blip r:embed="rId3"/>
                      <a:stretch>
                        <a:fillRect/>
                      </a:stretch>
                    </p:blipFill>
                    <p:spPr>
                      <a:xfrm>
                        <a:off x="415636" y="406401"/>
                        <a:ext cx="9282546" cy="6668654"/>
                      </a:xfrm>
                      <a:prstGeom prst="rect">
                        <a:avLst/>
                      </a:prstGeom>
                    </p:spPr>
                  </p:pic>
                </p:oleObj>
              </mc:Fallback>
            </mc:AlternateContent>
          </a:graphicData>
        </a:graphic>
      </p:graphicFrame>
    </p:spTree>
    <p:extLst>
      <p:ext uri="{BB962C8B-B14F-4D97-AF65-F5344CB8AC3E}">
        <p14:creationId xmlns:p14="http://schemas.microsoft.com/office/powerpoint/2010/main" val="362453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ED7F36B3-E090-F666-6F96-83F24C4CCC83}"/>
              </a:ext>
            </a:extLst>
          </p:cNvPr>
          <p:cNvSpPr>
            <a:spLocks noGrp="1"/>
          </p:cNvSpPr>
          <p:nvPr>
            <p:ph type="ftr" sz="quarter" idx="11"/>
          </p:nvPr>
        </p:nvSpPr>
        <p:spPr/>
        <p:txBody>
          <a:bodyPr/>
          <a:lstStyle/>
          <a:p>
            <a:r>
              <a:rPr lang="en-US" dirty="0"/>
              <a:t>La Direction Générale</a:t>
            </a:r>
          </a:p>
        </p:txBody>
      </p:sp>
      <p:sp>
        <p:nvSpPr>
          <p:cNvPr id="8" name="Espace réservé du numéro de diapositive 7">
            <a:extLst>
              <a:ext uri="{FF2B5EF4-FFF2-40B4-BE49-F238E27FC236}">
                <a16:creationId xmlns:a16="http://schemas.microsoft.com/office/drawing/2014/main" id="{3EB23AF7-D650-4878-0345-F74216B1BA8D}"/>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9" name="ZoneTexte 8">
            <a:extLst>
              <a:ext uri="{FF2B5EF4-FFF2-40B4-BE49-F238E27FC236}">
                <a16:creationId xmlns:a16="http://schemas.microsoft.com/office/drawing/2014/main" id="{AD30F667-FCCD-E5C4-E29B-1375AB9AFD21}"/>
              </a:ext>
            </a:extLst>
          </p:cNvPr>
          <p:cNvSpPr txBox="1"/>
          <p:nvPr/>
        </p:nvSpPr>
        <p:spPr>
          <a:xfrm>
            <a:off x="554182" y="264893"/>
            <a:ext cx="9134763" cy="400110"/>
          </a:xfrm>
          <a:prstGeom prst="rect">
            <a:avLst/>
          </a:prstGeom>
          <a:noFill/>
        </p:spPr>
        <p:txBody>
          <a:bodyPr wrap="square">
            <a:spAutoFit/>
          </a:bodyPr>
          <a:lstStyle/>
          <a:p>
            <a:r>
              <a:rPr lang="fr-FR" sz="2000" b="1" i="0" u="none" strike="noStrike" dirty="0">
                <a:solidFill>
                  <a:srgbClr val="000000"/>
                </a:solidFill>
                <a:effectLst/>
                <a:latin typeface="Times New Roman" panose="02020603050405020304" pitchFamily="18" charset="0"/>
              </a:rPr>
              <a:t>Tableau d'amortissement prévisionnel de la dette de la commune au 31/12/2023 :</a:t>
            </a:r>
            <a:r>
              <a:rPr lang="fr-FR" dirty="0"/>
              <a:t> </a:t>
            </a:r>
          </a:p>
        </p:txBody>
      </p:sp>
      <p:pic>
        <p:nvPicPr>
          <p:cNvPr id="10" name="Image 9">
            <a:extLst>
              <a:ext uri="{FF2B5EF4-FFF2-40B4-BE49-F238E27FC236}">
                <a16:creationId xmlns:a16="http://schemas.microsoft.com/office/drawing/2014/main" id="{A9DEE5CC-524B-F35C-EBDC-B8A502EF9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80" y="831273"/>
            <a:ext cx="9134763" cy="584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583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EAE0A2-61AA-4320-8DE7-3D4629A919A5}"/>
              </a:ext>
            </a:extLst>
          </p:cNvPr>
          <p:cNvSpPr>
            <a:spLocks noGrp="1"/>
          </p:cNvSpPr>
          <p:nvPr>
            <p:ph type="title"/>
          </p:nvPr>
        </p:nvSpPr>
        <p:spPr>
          <a:xfrm>
            <a:off x="503998" y="312009"/>
            <a:ext cx="9071643" cy="477412"/>
          </a:xfrm>
        </p:spPr>
        <p:txBody>
          <a:bodyPr>
            <a:normAutofit/>
          </a:bodyPr>
          <a:lstStyle/>
          <a:p>
            <a:pPr algn="ctr"/>
            <a:r>
              <a:rPr lang="fr-FR" sz="2000" b="1" dirty="0">
                <a:solidFill>
                  <a:srgbClr val="0070C0"/>
                </a:solidFill>
                <a:effectLst>
                  <a:outerShdw blurRad="38100" dist="38100" dir="2700000" algn="tl">
                    <a:srgbClr val="000000">
                      <a:alpha val="43137"/>
                    </a:srgbClr>
                  </a:outerShdw>
                </a:effectLst>
                <a:latin typeface="Century Gothic" panose="020B0502020202020204" pitchFamily="34" charset="0"/>
              </a:rPr>
              <a:t>LA DETTE FINANCIERE DE LA COMMUNE</a:t>
            </a:r>
          </a:p>
        </p:txBody>
      </p:sp>
      <p:sp>
        <p:nvSpPr>
          <p:cNvPr id="3" name="Espace réservé du contenu 2">
            <a:extLst>
              <a:ext uri="{FF2B5EF4-FFF2-40B4-BE49-F238E27FC236}">
                <a16:creationId xmlns:a16="http://schemas.microsoft.com/office/drawing/2014/main" id="{4424EF7A-DE7F-4B56-BE14-860D33DE18F0}"/>
              </a:ext>
            </a:extLst>
          </p:cNvPr>
          <p:cNvSpPr>
            <a:spLocks noGrp="1"/>
          </p:cNvSpPr>
          <p:nvPr>
            <p:ph idx="1"/>
          </p:nvPr>
        </p:nvSpPr>
        <p:spPr>
          <a:xfrm>
            <a:off x="503998" y="891020"/>
            <a:ext cx="9268075" cy="5879235"/>
          </a:xfrm>
        </p:spPr>
        <p:txBody>
          <a:bodyPr>
            <a:normAutofit/>
          </a:bodyPr>
          <a:lstStyle/>
          <a:p>
            <a:pPr>
              <a:buFont typeface="Wingdings" panose="05000000000000000000" pitchFamily="2" charset="2"/>
              <a:buChar char="q"/>
            </a:pPr>
            <a:r>
              <a:rPr lang="fr-FR" sz="1900" dirty="0">
                <a:solidFill>
                  <a:schemeClr val="tx2">
                    <a:lumMod val="75000"/>
                  </a:schemeClr>
                </a:solidFill>
                <a:latin typeface="Century Gothic" panose="020B0502020202020204" pitchFamily="34" charset="0"/>
              </a:rPr>
              <a:t>Aucun nouvel emprunt n’a été souscrit depuis 2020. Les investissements de la commune sont financés essentiellement sur fonds propres et par des subventions </a:t>
            </a:r>
          </a:p>
          <a:p>
            <a:pPr>
              <a:buFont typeface="Wingdings" panose="05000000000000000000" pitchFamily="2" charset="2"/>
              <a:buChar char="q"/>
            </a:pPr>
            <a:r>
              <a:rPr lang="fr-FR" sz="1900" dirty="0">
                <a:solidFill>
                  <a:schemeClr val="tx2">
                    <a:lumMod val="75000"/>
                  </a:schemeClr>
                </a:solidFill>
                <a:latin typeface="Century Gothic" panose="020B0502020202020204" pitchFamily="34" charset="0"/>
              </a:rPr>
              <a:t>Les taux du service de la dette sont fixes</a:t>
            </a:r>
          </a:p>
          <a:p>
            <a:pPr>
              <a:buFont typeface="Wingdings" panose="05000000000000000000" pitchFamily="2" charset="2"/>
              <a:buChar char="q"/>
            </a:pPr>
            <a:endParaRPr lang="fr-FR" sz="1900" dirty="0">
              <a:solidFill>
                <a:schemeClr val="tx2">
                  <a:lumMod val="75000"/>
                </a:schemeClr>
              </a:solidFill>
              <a:latin typeface="Century Gothic" panose="020B0502020202020204" pitchFamily="34" charset="0"/>
            </a:endParaRPr>
          </a:p>
          <a:p>
            <a:pPr>
              <a:buFont typeface="Wingdings" panose="05000000000000000000" pitchFamily="2" charset="2"/>
              <a:buChar char="q"/>
            </a:pPr>
            <a:r>
              <a:rPr lang="fr-FR" sz="1900" dirty="0">
                <a:solidFill>
                  <a:schemeClr val="tx2">
                    <a:lumMod val="75000"/>
                  </a:schemeClr>
                </a:solidFill>
                <a:latin typeface="Century Gothic" panose="020B0502020202020204" pitchFamily="34" charset="0"/>
              </a:rPr>
              <a:t> En 2023:</a:t>
            </a:r>
          </a:p>
          <a:p>
            <a:pPr lvl="1">
              <a:buFont typeface="Wingdings" panose="05000000000000000000" pitchFamily="2" charset="2"/>
              <a:buChar char="q"/>
            </a:pPr>
            <a:r>
              <a:rPr lang="fr-FR" sz="1900" dirty="0">
                <a:solidFill>
                  <a:schemeClr val="tx2">
                    <a:lumMod val="75000"/>
                  </a:schemeClr>
                </a:solidFill>
                <a:latin typeface="Century Gothic" panose="020B0502020202020204" pitchFamily="34" charset="0"/>
              </a:rPr>
              <a:t>Le stock d’emprunt est constitué de 7emprunts actifs. 2 emprunts ont été soldés en 2022</a:t>
            </a:r>
          </a:p>
          <a:p>
            <a:pPr lvl="1">
              <a:buFont typeface="Wingdings" panose="05000000000000000000" pitchFamily="2" charset="2"/>
              <a:buChar char="q"/>
            </a:pPr>
            <a:r>
              <a:rPr lang="fr-FR" sz="1900" dirty="0">
                <a:solidFill>
                  <a:schemeClr val="tx2">
                    <a:lumMod val="75000"/>
                  </a:schemeClr>
                </a:solidFill>
                <a:latin typeface="Century Gothic" panose="020B0502020202020204" pitchFamily="34" charset="0"/>
              </a:rPr>
              <a:t>L’en-cours global de la dette est de 6 365 000€ en baisse de 10% par rapport à 2022</a:t>
            </a:r>
          </a:p>
          <a:p>
            <a:pPr lvl="1">
              <a:buFont typeface="Wingdings" panose="05000000000000000000" pitchFamily="2" charset="2"/>
              <a:buChar char="q"/>
            </a:pPr>
            <a:r>
              <a:rPr lang="fr-FR" sz="1900" dirty="0">
                <a:solidFill>
                  <a:schemeClr val="tx2">
                    <a:lumMod val="75000"/>
                  </a:schemeClr>
                </a:solidFill>
                <a:latin typeface="Century Gothic" panose="020B0502020202020204" pitchFamily="34" charset="0"/>
              </a:rPr>
              <a:t>Trois emprunts représentent 87% de stock. Il s’agit de:</a:t>
            </a:r>
          </a:p>
          <a:p>
            <a:pPr lvl="2">
              <a:buFont typeface="Wingdings" panose="05000000000000000000" pitchFamily="2" charset="2"/>
              <a:buChar char="q"/>
            </a:pPr>
            <a:r>
              <a:rPr lang="fr-FR" sz="1900" i="1" dirty="0">
                <a:solidFill>
                  <a:schemeClr val="tx2">
                    <a:lumMod val="75000"/>
                  </a:schemeClr>
                </a:solidFill>
                <a:latin typeface="Century Gothic" panose="020B0502020202020204" pitchFamily="34" charset="0"/>
              </a:rPr>
              <a:t>Deux emprunts Dexia signés en 2009 pour 3 713 000 €</a:t>
            </a:r>
          </a:p>
          <a:p>
            <a:pPr lvl="2">
              <a:buFont typeface="Wingdings" panose="05000000000000000000" pitchFamily="2" charset="2"/>
              <a:buChar char="q"/>
            </a:pPr>
            <a:r>
              <a:rPr lang="fr-FR" sz="1900" i="1" dirty="0">
                <a:solidFill>
                  <a:schemeClr val="tx2">
                    <a:lumMod val="75000"/>
                  </a:schemeClr>
                </a:solidFill>
                <a:latin typeface="Century Gothic" panose="020B0502020202020204" pitchFamily="34" charset="0"/>
              </a:rPr>
              <a:t>Un emprunt Crédit Agricole, signé en 2019 pour 1 880 000€</a:t>
            </a:r>
          </a:p>
          <a:p>
            <a:pPr>
              <a:buFont typeface="Wingdings" panose="05000000000000000000" pitchFamily="2" charset="2"/>
              <a:buChar char="q"/>
            </a:pPr>
            <a:endParaRPr lang="fr-FR" sz="1900" dirty="0">
              <a:solidFill>
                <a:schemeClr val="tx2">
                  <a:lumMod val="75000"/>
                </a:schemeClr>
              </a:solidFill>
              <a:latin typeface="Century Gothic" panose="020B0502020202020204" pitchFamily="34" charset="0"/>
            </a:endParaRPr>
          </a:p>
          <a:p>
            <a:pPr lvl="1">
              <a:buFont typeface="Wingdings" panose="05000000000000000000" pitchFamily="2" charset="2"/>
              <a:buChar char="q"/>
            </a:pPr>
            <a:r>
              <a:rPr lang="fr-FR" sz="1900" dirty="0">
                <a:solidFill>
                  <a:schemeClr val="tx2">
                    <a:lumMod val="75000"/>
                  </a:schemeClr>
                </a:solidFill>
                <a:latin typeface="Century Gothic" panose="020B0502020202020204" pitchFamily="34" charset="0"/>
              </a:rPr>
              <a:t>Le taux moyen de ces emprunts est de à 2,13%. Leur taux moyen pondéré se situe à 2,695%</a:t>
            </a:r>
          </a:p>
          <a:p>
            <a:pPr>
              <a:buFont typeface="Wingdings" panose="05000000000000000000" pitchFamily="2" charset="2"/>
              <a:buChar char="q"/>
            </a:pPr>
            <a:r>
              <a:rPr lang="fr-FR" sz="1900" dirty="0">
                <a:latin typeface="Century Gothic" panose="020B0502020202020204" pitchFamily="34" charset="0"/>
                <a:ea typeface="Lucida Sans Unicode" pitchFamily="2"/>
                <a:cs typeface="Tahoma" pitchFamily="2"/>
              </a:rPr>
              <a:t>Les deux emprunts « structurés » souscrits auprès de Dexia et qui représentaient près de 42% de l’encours ont été transformés en emprunts classiques à taux fixe (2,05% et 1,92%) en fin 2019 et début 2020. </a:t>
            </a:r>
            <a:endParaRPr lang="fr-FR" sz="1900" dirty="0">
              <a:solidFill>
                <a:schemeClr val="tx2">
                  <a:lumMod val="75000"/>
                </a:schemeClr>
              </a:solidFill>
              <a:latin typeface="Century Gothic" panose="020B0502020202020204" pitchFamily="34" charset="0"/>
            </a:endParaRPr>
          </a:p>
          <a:p>
            <a:pPr marL="0" indent="0">
              <a:buNone/>
            </a:pPr>
            <a:endParaRPr lang="fr-FR" sz="2000" dirty="0">
              <a:solidFill>
                <a:schemeClr val="tx2">
                  <a:lumMod val="75000"/>
                </a:schemeClr>
              </a:solidFill>
              <a:latin typeface="Century Gothic" panose="020B0502020202020204" pitchFamily="34" charset="0"/>
            </a:endParaRPr>
          </a:p>
          <a:p>
            <a:pPr>
              <a:buFont typeface="Wingdings" panose="05000000000000000000" pitchFamily="2" charset="2"/>
              <a:buChar char="q"/>
            </a:pPr>
            <a:endParaRPr lang="fr-FR" sz="2000" dirty="0">
              <a:solidFill>
                <a:schemeClr val="tx2">
                  <a:lumMod val="75000"/>
                </a:schemeClr>
              </a:solidFill>
              <a:latin typeface="Century Gothic" panose="020B0502020202020204" pitchFamily="34" charset="0"/>
            </a:endParaRPr>
          </a:p>
          <a:p>
            <a:pPr>
              <a:buFont typeface="Wingdings" panose="05000000000000000000" pitchFamily="2" charset="2"/>
              <a:buChar char="q"/>
            </a:pPr>
            <a:endParaRPr lang="fr-FR" sz="2000" dirty="0">
              <a:solidFill>
                <a:schemeClr val="tx2">
                  <a:lumMod val="75000"/>
                </a:schemeClr>
              </a:solidFill>
              <a:latin typeface="Century Gothic" panose="020B0502020202020204" pitchFamily="34" charset="0"/>
            </a:endParaRPr>
          </a:p>
          <a:p>
            <a:pPr>
              <a:buFont typeface="Wingdings" panose="05000000000000000000" pitchFamily="2" charset="2"/>
              <a:buChar char="q"/>
            </a:pPr>
            <a:endParaRPr lang="fr-FR" sz="2000" dirty="0">
              <a:solidFill>
                <a:schemeClr val="tx2">
                  <a:lumMod val="60000"/>
                  <a:lumOff val="40000"/>
                </a:schemeClr>
              </a:solidFill>
              <a:latin typeface="Century Gothic" panose="020B0502020202020204" pitchFamily="34" charset="0"/>
            </a:endParaRPr>
          </a:p>
        </p:txBody>
      </p:sp>
      <p:sp>
        <p:nvSpPr>
          <p:cNvPr id="4" name="Espace réservé du pied de page 3">
            <a:extLst>
              <a:ext uri="{FF2B5EF4-FFF2-40B4-BE49-F238E27FC236}">
                <a16:creationId xmlns:a16="http://schemas.microsoft.com/office/drawing/2014/main" id="{9C1ADECE-C63A-17EC-FB54-5B037F6AB1B5}"/>
              </a:ext>
            </a:extLst>
          </p:cNvPr>
          <p:cNvSpPr>
            <a:spLocks noGrp="1"/>
          </p:cNvSpPr>
          <p:nvPr>
            <p:ph type="ftr" sz="quarter" idx="11"/>
          </p:nvPr>
        </p:nvSpPr>
        <p:spPr/>
        <p:txBody>
          <a:bodyPr/>
          <a:lstStyle/>
          <a:p>
            <a:r>
              <a:rPr lang="en-US" dirty="0"/>
              <a:t>La Direction Générale</a:t>
            </a:r>
          </a:p>
        </p:txBody>
      </p:sp>
      <p:sp>
        <p:nvSpPr>
          <p:cNvPr id="5" name="Espace réservé du numéro de diapositive 4">
            <a:extLst>
              <a:ext uri="{FF2B5EF4-FFF2-40B4-BE49-F238E27FC236}">
                <a16:creationId xmlns:a16="http://schemas.microsoft.com/office/drawing/2014/main" id="{BB1A8FFB-DF3C-7E9E-97D7-FA4DB388B0A4}"/>
              </a:ext>
            </a:extLst>
          </p:cNvPr>
          <p:cNvSpPr>
            <a:spLocks noGrp="1"/>
          </p:cNvSpPr>
          <p:nvPr>
            <p:ph type="sldNum" sz="quarter" idx="12"/>
          </p:nvPr>
        </p:nvSpPr>
        <p:spPr/>
        <p:txBody>
          <a:bodyPr/>
          <a:lstStyle/>
          <a:p>
            <a:fld id="{47333891-D5E7-4C7B-BF1D-E855E53CB5A8}" type="slidenum">
              <a:rPr lang="en-US" smtClean="0"/>
              <a:t>18</a:t>
            </a:fld>
            <a:endParaRPr lang="en-US" dirty="0"/>
          </a:p>
        </p:txBody>
      </p:sp>
    </p:spTree>
    <p:extLst>
      <p:ext uri="{BB962C8B-B14F-4D97-AF65-F5344CB8AC3E}">
        <p14:creationId xmlns:p14="http://schemas.microsoft.com/office/powerpoint/2010/main" val="263891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EAE0A2-61AA-4320-8DE7-3D4629A919A5}"/>
              </a:ext>
            </a:extLst>
          </p:cNvPr>
          <p:cNvSpPr>
            <a:spLocks noGrp="1"/>
          </p:cNvSpPr>
          <p:nvPr>
            <p:ph type="title"/>
          </p:nvPr>
        </p:nvSpPr>
        <p:spPr>
          <a:xfrm>
            <a:off x="503998" y="312008"/>
            <a:ext cx="9071643" cy="630101"/>
          </a:xfrm>
        </p:spPr>
        <p:txBody>
          <a:bodyPr>
            <a:normAutofit/>
          </a:bodyPr>
          <a:lstStyle/>
          <a:p>
            <a:pPr algn="ctr"/>
            <a:r>
              <a:rPr lang="fr-FR" sz="2400" b="1" dirty="0">
                <a:solidFill>
                  <a:srgbClr val="0070C0"/>
                </a:solidFill>
                <a:effectLst>
                  <a:outerShdw blurRad="38100" dist="38100" dir="2700000" algn="tl">
                    <a:srgbClr val="000000">
                      <a:alpha val="43137"/>
                    </a:srgbClr>
                  </a:outerShdw>
                </a:effectLst>
                <a:latin typeface="Century Gothic" panose="020B0502020202020204" pitchFamily="34" charset="0"/>
              </a:rPr>
              <a:t>LA STRATEGIE FINANCIERE DE LA COMMUNE</a:t>
            </a:r>
          </a:p>
        </p:txBody>
      </p:sp>
      <p:sp>
        <p:nvSpPr>
          <p:cNvPr id="3" name="Espace réservé du contenu 2">
            <a:extLst>
              <a:ext uri="{FF2B5EF4-FFF2-40B4-BE49-F238E27FC236}">
                <a16:creationId xmlns:a16="http://schemas.microsoft.com/office/drawing/2014/main" id="{4424EF7A-DE7F-4B56-BE14-860D33DE18F0}"/>
              </a:ext>
            </a:extLst>
          </p:cNvPr>
          <p:cNvSpPr>
            <a:spLocks noGrp="1"/>
          </p:cNvSpPr>
          <p:nvPr>
            <p:ph idx="1"/>
          </p:nvPr>
        </p:nvSpPr>
        <p:spPr>
          <a:xfrm>
            <a:off x="503998" y="1034473"/>
            <a:ext cx="9175711" cy="5449454"/>
          </a:xfrm>
        </p:spPr>
        <p:txBody>
          <a:bodyPr>
            <a:noAutofit/>
          </a:bodyPr>
          <a:lstStyle/>
          <a:p>
            <a:pPr marL="0" lvl="1" indent="0" algn="just" hangingPunct="0">
              <a:spcAft>
                <a:spcPts val="600"/>
              </a:spcAft>
              <a:buSzPts val="1072"/>
              <a:buNone/>
              <a:defRPr sz="1800" b="0" i="0" u="none" strike="noStrike" kern="0" cap="none" spc="0" baseline="0">
                <a:solidFill>
                  <a:srgbClr val="000000"/>
                </a:solidFill>
                <a:uFillTx/>
              </a:defRPr>
            </a:pPr>
            <a:r>
              <a:rPr lang="fr-FR" sz="1800" dirty="0">
                <a:solidFill>
                  <a:srgbClr val="000000"/>
                </a:solidFill>
                <a:latin typeface="Century Gothic" panose="020B0502020202020204" pitchFamily="34" charset="0"/>
                <a:ea typeface="Lucida Sans Unicode" pitchFamily="2"/>
                <a:cs typeface="Tahoma" pitchFamily="2"/>
              </a:rPr>
              <a:t>Stratégie pour les années à venir est caractérisée par:</a:t>
            </a:r>
          </a:p>
          <a:p>
            <a:pPr marL="0" lvl="1" algn="just" hangingPunct="0">
              <a:spcAft>
                <a:spcPts val="600"/>
              </a:spcAft>
              <a:buSzPts val="1072"/>
              <a:buBlip>
                <a:blip r:embed="rId2"/>
              </a:buBlip>
              <a:defRPr sz="1800" b="0" i="0" u="none" strike="noStrike" kern="0" cap="none" spc="0" baseline="0">
                <a:solidFill>
                  <a:srgbClr val="000000"/>
                </a:solidFill>
                <a:uFillTx/>
              </a:defRPr>
            </a:pPr>
            <a:r>
              <a:rPr lang="fr-FR" sz="1800" dirty="0">
                <a:solidFill>
                  <a:srgbClr val="000000"/>
                </a:solidFill>
                <a:latin typeface="Century Gothic" panose="020B0502020202020204" pitchFamily="34" charset="0"/>
                <a:ea typeface="Lucida Sans Unicode" pitchFamily="2"/>
                <a:cs typeface="Tahoma" pitchFamily="2"/>
              </a:rPr>
              <a:t>Le maintien de sa politique de désendettement sans s’interdire de recourir, le cas échéant, à l’emprunt pour financer ses projets.</a:t>
            </a:r>
          </a:p>
          <a:p>
            <a:pPr marL="0" lvl="1" algn="just" hangingPunct="0">
              <a:spcAft>
                <a:spcPts val="600"/>
              </a:spcAft>
              <a:buSzPts val="1072"/>
              <a:buBlip>
                <a:blip r:embed="rId2"/>
              </a:buBlip>
              <a:defRPr sz="1800" b="0" i="0" u="none" strike="noStrike" kern="0" cap="none" spc="0" baseline="0">
                <a:solidFill>
                  <a:srgbClr val="000000"/>
                </a:solidFill>
                <a:uFillTx/>
              </a:defRPr>
            </a:pPr>
            <a:r>
              <a:rPr lang="fr-FR" sz="1800" dirty="0">
                <a:solidFill>
                  <a:srgbClr val="000000"/>
                </a:solidFill>
                <a:latin typeface="Century Gothic" panose="020B0502020202020204" pitchFamily="34" charset="0"/>
                <a:ea typeface="Lucida Sans Unicode" pitchFamily="2"/>
                <a:cs typeface="Tahoma" pitchFamily="2"/>
              </a:rPr>
              <a:t>Le maintien du niveau des taux des impôts locaux, </a:t>
            </a:r>
            <a:r>
              <a:rPr lang="fr-FR" sz="1800" dirty="0">
                <a:solidFill>
                  <a:schemeClr val="tx1"/>
                </a:solidFill>
                <a:latin typeface="Century Gothic" panose="020B0502020202020204" pitchFamily="34" charset="0"/>
                <a:ea typeface="Lucida Sans Unicode" pitchFamily="2"/>
                <a:cs typeface="Tahoma" pitchFamily="2"/>
              </a:rPr>
              <a:t>notamment celui de la taxe foncière. </a:t>
            </a:r>
          </a:p>
          <a:p>
            <a:pPr marL="0" lvl="1" algn="just" hangingPunct="0">
              <a:spcAft>
                <a:spcPts val="600"/>
              </a:spcAft>
              <a:buSzPts val="1072"/>
              <a:buBlip>
                <a:blip r:embed="rId2"/>
              </a:buBlip>
              <a:defRPr sz="1800" b="0" i="0" u="none" strike="noStrike" kern="0" cap="none" spc="0" baseline="0">
                <a:solidFill>
                  <a:srgbClr val="000000"/>
                </a:solidFill>
                <a:uFillTx/>
              </a:defRPr>
            </a:pPr>
            <a:r>
              <a:rPr lang="fr-FR" sz="1800" dirty="0">
                <a:solidFill>
                  <a:srgbClr val="000000"/>
                </a:solidFill>
                <a:latin typeface="Century Gothic" panose="020B0502020202020204" pitchFamily="34" charset="0"/>
                <a:ea typeface="Lucida Sans Unicode" pitchFamily="2"/>
                <a:cs typeface="Tahoma" pitchFamily="2"/>
              </a:rPr>
              <a:t> La maintien du produit fiscal.</a:t>
            </a:r>
          </a:p>
          <a:p>
            <a:pPr marL="0" lvl="1" algn="just" hangingPunct="0">
              <a:spcAft>
                <a:spcPts val="600"/>
              </a:spcAft>
              <a:buSzPts val="1072"/>
              <a:buBlip>
                <a:blip r:embed="rId2"/>
              </a:buBlip>
              <a:tabLst>
                <a:tab pos="6736677" algn="r"/>
              </a:tabLst>
              <a:defRPr sz="1800" b="0" i="0" u="none" strike="noStrike" kern="0" cap="none" spc="0" baseline="0">
                <a:solidFill>
                  <a:srgbClr val="000000"/>
                </a:solidFill>
                <a:uFillTx/>
              </a:defRPr>
            </a:pPr>
            <a:r>
              <a:rPr lang="fr-FR" sz="1800" kern="0" dirty="0">
                <a:solidFill>
                  <a:srgbClr val="000000"/>
                </a:solidFill>
                <a:latin typeface="Century Gothic" panose="020B0502020202020204" pitchFamily="34" charset="0"/>
                <a:ea typeface="Lucida Sans Unicode" pitchFamily="2"/>
                <a:cs typeface="Tahoma" pitchFamily="2"/>
              </a:rPr>
              <a:t>La maîtrise de l’augmentation des tarifs communaux au regard de l’inflation et de la situation des habitants.</a:t>
            </a:r>
          </a:p>
          <a:p>
            <a:pPr marL="0" lvl="1" algn="just" hangingPunct="0">
              <a:spcAft>
                <a:spcPts val="600"/>
              </a:spcAft>
              <a:buSzPts val="1072"/>
              <a:buBlip>
                <a:blip r:embed="rId2"/>
              </a:buBlip>
              <a:tabLst>
                <a:tab pos="6736677" algn="r"/>
              </a:tabLst>
              <a:defRPr sz="1800" b="0" i="0" u="none" strike="noStrike" kern="0" cap="none" spc="0" baseline="0">
                <a:solidFill>
                  <a:srgbClr val="000000"/>
                </a:solidFill>
                <a:uFillTx/>
              </a:defRPr>
            </a:pPr>
            <a:r>
              <a:rPr lang="fr-FR" sz="1800" kern="0" dirty="0">
                <a:solidFill>
                  <a:srgbClr val="000000"/>
                </a:solidFill>
                <a:latin typeface="Century Gothic" panose="020B0502020202020204" pitchFamily="34" charset="0"/>
                <a:ea typeface="Lucida Sans Unicode" pitchFamily="2"/>
                <a:cs typeface="Tahoma" pitchFamily="2"/>
              </a:rPr>
              <a:t>La volonté d’enrayer la baisse des produits des services.</a:t>
            </a:r>
          </a:p>
          <a:p>
            <a:pPr marL="0" lvl="1" algn="just" hangingPunct="0">
              <a:spcAft>
                <a:spcPts val="600"/>
              </a:spcAft>
              <a:buSzPts val="1072"/>
              <a:buBlip>
                <a:blip r:embed="rId2"/>
              </a:buBlip>
              <a:tabLst>
                <a:tab pos="6736677" algn="r"/>
              </a:tabLst>
              <a:defRPr sz="1800" b="0" i="0" u="none" strike="noStrike" kern="0" cap="none" spc="0" baseline="0">
                <a:solidFill>
                  <a:srgbClr val="000000"/>
                </a:solidFill>
                <a:uFillTx/>
              </a:defRPr>
            </a:pPr>
            <a:r>
              <a:rPr lang="fr-FR" sz="1800" kern="0" dirty="0">
                <a:solidFill>
                  <a:srgbClr val="000000"/>
                </a:solidFill>
                <a:latin typeface="Century Gothic" panose="020B0502020202020204" pitchFamily="34" charset="0"/>
                <a:ea typeface="Lucida Sans Unicode" pitchFamily="2"/>
                <a:cs typeface="Tahoma" pitchFamily="2"/>
              </a:rPr>
              <a:t>La compression d</a:t>
            </a:r>
            <a:r>
              <a:rPr lang="fr-FR" sz="1800" kern="0" dirty="0">
                <a:latin typeface="Century Gothic" panose="020B0502020202020204" pitchFamily="34" charset="0"/>
                <a:ea typeface="Lucida Sans Unicode" pitchFamily="2"/>
                <a:cs typeface="Tahoma" pitchFamily="2"/>
              </a:rPr>
              <a:t>es charges à caractères général malgré l’inflation en s’appuyant sur les appels à concurrences, sur les économies d’énergies et sur un contrôle de gestion fondée sur la recherche de l’efficience.</a:t>
            </a:r>
          </a:p>
          <a:p>
            <a:pPr marL="0" lvl="1" indent="0" algn="just" hangingPunct="0">
              <a:spcAft>
                <a:spcPts val="600"/>
              </a:spcAft>
              <a:buSzPts val="1072"/>
              <a:buNone/>
              <a:tabLst>
                <a:tab pos="6736677" algn="r"/>
              </a:tabLst>
              <a:defRPr sz="1800" b="0" i="0" u="none" strike="noStrike" kern="0" cap="none" spc="0" baseline="0">
                <a:solidFill>
                  <a:srgbClr val="000000"/>
                </a:solidFill>
                <a:uFillTx/>
              </a:defRPr>
            </a:pPr>
            <a:r>
              <a:rPr lang="fr-FR" sz="1800" dirty="0">
                <a:latin typeface="Century Gothic" panose="020B0502020202020204" pitchFamily="34" charset="0"/>
                <a:ea typeface="Lucida Sans Unicode" pitchFamily="2"/>
                <a:cs typeface="Tahoma" pitchFamily="2"/>
              </a:rPr>
              <a:t>Le compte administratif 2023 devrait dégager un résultat positif de l'ordre de 5 202 000 €. Cependant, l</a:t>
            </a:r>
            <a:r>
              <a:rPr lang="fr-FR" sz="1800" kern="0" dirty="0">
                <a:latin typeface="Century Gothic" panose="020B0502020202020204" pitchFamily="34" charset="0"/>
                <a:ea typeface="Lucida Sans Unicode" pitchFamily="2"/>
                <a:cs typeface="Tahoma" pitchFamily="2"/>
              </a:rPr>
              <a:t>a recherche des marges de manœuvres budgétaires et organisationnelles reste un des objectifs de la politique financière de la ville. L’augmentation de la CAF qui en résulterait est un des moyens pour faire face aux incertitudes conjoncturelles défavorables et faciliterait la poursuite de la politique d’investissement engagée</a:t>
            </a:r>
            <a:r>
              <a:rPr lang="fr-FR" sz="1800" kern="0" dirty="0">
                <a:solidFill>
                  <a:srgbClr val="008080"/>
                </a:solidFill>
                <a:latin typeface="Century Gothic" panose="020B0502020202020204" pitchFamily="34" charset="0"/>
                <a:ea typeface="Lucida Sans Unicode" pitchFamily="2"/>
                <a:cs typeface="Tahoma" pitchFamily="2"/>
              </a:rPr>
              <a:t>,</a:t>
            </a:r>
            <a:endParaRPr lang="fr-FR" sz="1800" dirty="0">
              <a:solidFill>
                <a:srgbClr val="C00000"/>
              </a:solidFill>
              <a:latin typeface="Century Gothic" panose="020B0502020202020204" pitchFamily="34" charset="0"/>
            </a:endParaRPr>
          </a:p>
        </p:txBody>
      </p:sp>
      <p:sp>
        <p:nvSpPr>
          <p:cNvPr id="4" name="Espace réservé du pied de page 3">
            <a:extLst>
              <a:ext uri="{FF2B5EF4-FFF2-40B4-BE49-F238E27FC236}">
                <a16:creationId xmlns:a16="http://schemas.microsoft.com/office/drawing/2014/main" id="{68D45C80-3CA7-FE0D-1BCB-0B939761FF1F}"/>
              </a:ext>
            </a:extLst>
          </p:cNvPr>
          <p:cNvSpPr>
            <a:spLocks noGrp="1"/>
          </p:cNvSpPr>
          <p:nvPr>
            <p:ph type="ftr" sz="quarter" idx="11"/>
          </p:nvPr>
        </p:nvSpPr>
        <p:spPr/>
        <p:txBody>
          <a:bodyPr/>
          <a:lstStyle/>
          <a:p>
            <a:r>
              <a:rPr lang="en-US" dirty="0"/>
              <a:t>La Direction Générale</a:t>
            </a:r>
          </a:p>
        </p:txBody>
      </p:sp>
      <p:sp>
        <p:nvSpPr>
          <p:cNvPr id="5" name="Espace réservé du numéro de diapositive 4">
            <a:extLst>
              <a:ext uri="{FF2B5EF4-FFF2-40B4-BE49-F238E27FC236}">
                <a16:creationId xmlns:a16="http://schemas.microsoft.com/office/drawing/2014/main" id="{8524A834-9C10-707C-783B-388225D04C0F}"/>
              </a:ext>
            </a:extLst>
          </p:cNvPr>
          <p:cNvSpPr>
            <a:spLocks noGrp="1"/>
          </p:cNvSpPr>
          <p:nvPr>
            <p:ph type="sldNum" sz="quarter" idx="12"/>
          </p:nvPr>
        </p:nvSpPr>
        <p:spPr/>
        <p:txBody>
          <a:bodyPr/>
          <a:lstStyle/>
          <a:p>
            <a:fld id="{47333891-D5E7-4C7B-BF1D-E855E53CB5A8}" type="slidenum">
              <a:rPr lang="en-US" smtClean="0"/>
              <a:t>19</a:t>
            </a:fld>
            <a:endParaRPr lang="en-US" dirty="0"/>
          </a:p>
        </p:txBody>
      </p:sp>
    </p:spTree>
    <p:extLst>
      <p:ext uri="{BB962C8B-B14F-4D97-AF65-F5344CB8AC3E}">
        <p14:creationId xmlns:p14="http://schemas.microsoft.com/office/powerpoint/2010/main" val="221502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EAE0A2-61AA-4320-8DE7-3D4629A919A5}"/>
              </a:ext>
            </a:extLst>
          </p:cNvPr>
          <p:cNvSpPr>
            <a:spLocks noGrp="1"/>
          </p:cNvSpPr>
          <p:nvPr>
            <p:ph type="title"/>
          </p:nvPr>
        </p:nvSpPr>
        <p:spPr>
          <a:xfrm>
            <a:off x="503998" y="301323"/>
            <a:ext cx="9071643" cy="465159"/>
          </a:xfrm>
        </p:spPr>
        <p:txBody>
          <a:bodyPr>
            <a:normAutofit/>
          </a:bodyPr>
          <a:lstStyle/>
          <a:p>
            <a:pPr algn="ctr"/>
            <a:r>
              <a:rPr lang="fr-FR" sz="2400" b="1" dirty="0">
                <a:solidFill>
                  <a:srgbClr val="0070C0"/>
                </a:solidFill>
                <a:effectLst>
                  <a:outerShdw blurRad="38100" dist="38100" dir="2700000" algn="tl">
                    <a:srgbClr val="000000">
                      <a:alpha val="43137"/>
                    </a:srgbClr>
                  </a:outerShdw>
                </a:effectLst>
                <a:latin typeface="Century Gothic" panose="020B0502020202020204" pitchFamily="34" charset="0"/>
              </a:rPr>
              <a:t>ROB 2024 - PREAMBULE</a:t>
            </a:r>
          </a:p>
        </p:txBody>
      </p:sp>
      <p:sp>
        <p:nvSpPr>
          <p:cNvPr id="3" name="Espace réservé du contenu 2">
            <a:extLst>
              <a:ext uri="{FF2B5EF4-FFF2-40B4-BE49-F238E27FC236}">
                <a16:creationId xmlns:a16="http://schemas.microsoft.com/office/drawing/2014/main" id="{4424EF7A-DE7F-4B56-BE14-860D33DE18F0}"/>
              </a:ext>
            </a:extLst>
          </p:cNvPr>
          <p:cNvSpPr>
            <a:spLocks noGrp="1"/>
          </p:cNvSpPr>
          <p:nvPr>
            <p:ph idx="1"/>
          </p:nvPr>
        </p:nvSpPr>
        <p:spPr>
          <a:xfrm>
            <a:off x="503998" y="847165"/>
            <a:ext cx="9071643" cy="6411188"/>
          </a:xfrm>
        </p:spPr>
        <p:txBody>
          <a:bodyPr>
            <a:normAutofit/>
          </a:bodyPr>
          <a:lstStyle/>
          <a:p>
            <a:pPr marL="457200" indent="-457200">
              <a:buFont typeface="Wingdings" panose="05000000000000000000" pitchFamily="2" charset="2"/>
              <a:buChar char="v"/>
            </a:pPr>
            <a:r>
              <a:rPr lang="fr-FR" sz="2000" b="1" dirty="0">
                <a:solidFill>
                  <a:schemeClr val="tx1"/>
                </a:solidFill>
                <a:latin typeface="Century Gothic" panose="020B0502020202020204" pitchFamily="34" charset="0"/>
              </a:rPr>
              <a:t>Définition</a:t>
            </a:r>
          </a:p>
          <a:p>
            <a:pPr marL="0" indent="0">
              <a:buNone/>
            </a:pPr>
            <a:r>
              <a:rPr lang="fr-FR" sz="2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Le Rapport d’Orientation Budgétaire (ROB) est un document obligatoire imposée par la loi Notre de 2015. Il sert de support au Débat d’Orientation Budgétaire (DOB) et conditionne le vote du budget primitif. Son contenu éclaire sur la situation financière passée de la collectivité, les marges de manœuvres possibles et leurs adéquations avec les projets futurs envisagés par l’exécutif communal.</a:t>
            </a:r>
          </a:p>
          <a:p>
            <a:pPr marL="0" indent="0">
              <a:buNone/>
            </a:pPr>
            <a:endParaRPr lang="fr-FR" sz="1050" dirty="0">
              <a:solidFill>
                <a:schemeClr val="tx1"/>
              </a:solidFill>
              <a:latin typeface="Century Gothic" panose="020B0502020202020204" pitchFamily="34" charset="0"/>
            </a:endParaRPr>
          </a:p>
          <a:p>
            <a:pPr marL="457200" indent="-457200">
              <a:buFont typeface="Wingdings" panose="05000000000000000000" pitchFamily="2" charset="2"/>
              <a:buChar char="v"/>
            </a:pPr>
            <a:r>
              <a:rPr lang="fr-FR" sz="2000" b="1" dirty="0">
                <a:solidFill>
                  <a:schemeClr val="tx1"/>
                </a:solidFill>
                <a:latin typeface="Century Gothic" panose="020B0502020202020204" pitchFamily="34" charset="0"/>
              </a:rPr>
              <a:t>Objectifs</a:t>
            </a:r>
          </a:p>
          <a:p>
            <a:pPr marL="1143000" lvl="1" indent="-457200">
              <a:buFont typeface="Wingdings" panose="05000000000000000000" pitchFamily="2" charset="2"/>
              <a:buChar char="q"/>
            </a:pPr>
            <a:r>
              <a:rPr lang="fr-FR" sz="2000" dirty="0">
                <a:latin typeface="Century Gothic" panose="020B0502020202020204" pitchFamily="34" charset="0"/>
              </a:rPr>
              <a:t>Respecter l’obligation imposée aux communes de + 3500 habitants</a:t>
            </a:r>
          </a:p>
          <a:p>
            <a:pPr marL="1143000" lvl="1" indent="-457200">
              <a:buFont typeface="Wingdings" panose="05000000000000000000" pitchFamily="2" charset="2"/>
              <a:buChar char="q"/>
            </a:pPr>
            <a:r>
              <a:rPr lang="fr-FR" sz="2000" dirty="0">
                <a:solidFill>
                  <a:schemeClr val="tx1"/>
                </a:solidFill>
                <a:latin typeface="Century Gothic" panose="020B0502020202020204" pitchFamily="34" charset="0"/>
              </a:rPr>
              <a:t>Informer sur la situation financière de la collectivité</a:t>
            </a:r>
          </a:p>
          <a:p>
            <a:pPr marL="1143000" lvl="1" indent="-457200">
              <a:buFont typeface="Wingdings" panose="05000000000000000000" pitchFamily="2" charset="2"/>
              <a:buChar char="q"/>
            </a:pPr>
            <a:r>
              <a:rPr lang="fr-FR" sz="2000" dirty="0">
                <a:solidFill>
                  <a:schemeClr val="tx1"/>
                </a:solidFill>
                <a:latin typeface="Century Gothic" panose="020B0502020202020204" pitchFamily="34" charset="0"/>
              </a:rPr>
              <a:t>Echanger sur les orientations budgétaires souhaitées pour l’avenir</a:t>
            </a:r>
          </a:p>
          <a:p>
            <a:pPr marL="1143000" lvl="1" indent="-457200">
              <a:buFont typeface="Wingdings" panose="05000000000000000000" pitchFamily="2" charset="2"/>
              <a:buChar char="v"/>
            </a:pPr>
            <a:endParaRPr lang="fr-FR" sz="1050" dirty="0">
              <a:solidFill>
                <a:schemeClr val="tx1"/>
              </a:solidFill>
              <a:latin typeface="Century Gothic" panose="020B0502020202020204" pitchFamily="34" charset="0"/>
            </a:endParaRPr>
          </a:p>
          <a:p>
            <a:pPr marL="457200" indent="-457200">
              <a:buFont typeface="Wingdings" panose="05000000000000000000" pitchFamily="2" charset="2"/>
              <a:buChar char="v"/>
            </a:pPr>
            <a:r>
              <a:rPr lang="fr-FR" sz="2000" b="1" dirty="0">
                <a:solidFill>
                  <a:schemeClr val="tx1"/>
                </a:solidFill>
                <a:latin typeface="Century Gothic" panose="020B0502020202020204" pitchFamily="34" charset="0"/>
              </a:rPr>
              <a:t>Contenu du </a:t>
            </a:r>
            <a:r>
              <a:rPr lang="fr-FR" sz="2000" b="1" dirty="0">
                <a:latin typeface="Century Gothic" panose="020B0502020202020204" pitchFamily="34" charset="0"/>
              </a:rPr>
              <a:t>ROB</a:t>
            </a:r>
          </a:p>
          <a:p>
            <a:pPr marL="1143000" lvl="1" indent="-457200">
              <a:buFont typeface="Wingdings" panose="05000000000000000000" pitchFamily="2" charset="2"/>
              <a:buChar char="q"/>
            </a:pPr>
            <a:r>
              <a:rPr lang="fr-FR" sz="2000" dirty="0">
                <a:latin typeface="Century Gothic" panose="020B0502020202020204" pitchFamily="34" charset="0"/>
              </a:rPr>
              <a:t>L</a:t>
            </a:r>
            <a:r>
              <a:rPr lang="fr-FR" sz="2000" dirty="0">
                <a:solidFill>
                  <a:schemeClr val="tx1"/>
                </a:solidFill>
                <a:latin typeface="Century Gothic" panose="020B0502020202020204" pitchFamily="34" charset="0"/>
              </a:rPr>
              <a:t>a situation financière de la collectivité</a:t>
            </a:r>
          </a:p>
          <a:p>
            <a:pPr marL="1143000" lvl="1" indent="-457200">
              <a:buFont typeface="Wingdings" panose="05000000000000000000" pitchFamily="2" charset="2"/>
              <a:buChar char="q"/>
            </a:pPr>
            <a:r>
              <a:rPr lang="fr-FR" sz="2000" dirty="0">
                <a:latin typeface="Century Gothic" panose="020B0502020202020204" pitchFamily="34" charset="0"/>
              </a:rPr>
              <a:t>La structure de la dette</a:t>
            </a:r>
          </a:p>
          <a:p>
            <a:pPr marL="1143000" lvl="1" indent="-457200">
              <a:buFont typeface="Wingdings" panose="05000000000000000000" pitchFamily="2" charset="2"/>
              <a:buChar char="q"/>
            </a:pPr>
            <a:r>
              <a:rPr lang="fr-FR" sz="2000" dirty="0">
                <a:latin typeface="Century Gothic" panose="020B0502020202020204" pitchFamily="34" charset="0"/>
              </a:rPr>
              <a:t>Les engagements pluriannuels</a:t>
            </a:r>
          </a:p>
          <a:p>
            <a:pPr marL="1143000" lvl="1" indent="-457200">
              <a:buFont typeface="Wingdings" panose="05000000000000000000" pitchFamily="2" charset="2"/>
              <a:buChar char="q"/>
            </a:pPr>
            <a:r>
              <a:rPr lang="fr-FR" sz="2000" dirty="0">
                <a:solidFill>
                  <a:schemeClr val="tx1"/>
                </a:solidFill>
                <a:latin typeface="Century Gothic" panose="020B0502020202020204" pitchFamily="34" charset="0"/>
              </a:rPr>
              <a:t>Les orientations budgétaires</a:t>
            </a:r>
          </a:p>
          <a:p>
            <a:pPr marL="685800" lvl="1" indent="0">
              <a:buNone/>
            </a:pPr>
            <a:endParaRPr lang="fr-FR" sz="2000" dirty="0">
              <a:latin typeface="Century Gothic" panose="020B0502020202020204" pitchFamily="34" charset="0"/>
            </a:endParaRPr>
          </a:p>
        </p:txBody>
      </p:sp>
      <p:sp>
        <p:nvSpPr>
          <p:cNvPr id="4" name="Espace réservé du pied de page 3">
            <a:extLst>
              <a:ext uri="{FF2B5EF4-FFF2-40B4-BE49-F238E27FC236}">
                <a16:creationId xmlns:a16="http://schemas.microsoft.com/office/drawing/2014/main" id="{B925090A-7F3C-1797-10EA-AA6E8CA4DBF6}"/>
              </a:ext>
            </a:extLst>
          </p:cNvPr>
          <p:cNvSpPr>
            <a:spLocks noGrp="1"/>
          </p:cNvSpPr>
          <p:nvPr>
            <p:ph type="ftr" sz="quarter" idx="11"/>
          </p:nvPr>
        </p:nvSpPr>
        <p:spPr/>
        <p:txBody>
          <a:bodyPr/>
          <a:lstStyle/>
          <a:p>
            <a:r>
              <a:rPr lang="en-US" dirty="0"/>
              <a:t>La Direction Générale</a:t>
            </a:r>
          </a:p>
        </p:txBody>
      </p:sp>
      <p:sp>
        <p:nvSpPr>
          <p:cNvPr id="5" name="Espace réservé du numéro de diapositive 4">
            <a:extLst>
              <a:ext uri="{FF2B5EF4-FFF2-40B4-BE49-F238E27FC236}">
                <a16:creationId xmlns:a16="http://schemas.microsoft.com/office/drawing/2014/main" id="{33B5D51D-DEC2-3238-4781-A20DD5673BFE}"/>
              </a:ext>
            </a:extLst>
          </p:cNvPr>
          <p:cNvSpPr>
            <a:spLocks noGrp="1"/>
          </p:cNvSpPr>
          <p:nvPr>
            <p:ph type="sldNum" sz="quarter" idx="12"/>
          </p:nvPr>
        </p:nvSpPr>
        <p:spPr/>
        <p:txBody>
          <a:bodyPr/>
          <a:lstStyle/>
          <a:p>
            <a:fld id="{47333891-D5E7-4C7B-BF1D-E855E53CB5A8}" type="slidenum">
              <a:rPr lang="en-US" smtClean="0"/>
              <a:t>2</a:t>
            </a:fld>
            <a:endParaRPr lang="en-US" dirty="0"/>
          </a:p>
        </p:txBody>
      </p:sp>
    </p:spTree>
    <p:extLst>
      <p:ext uri="{BB962C8B-B14F-4D97-AF65-F5344CB8AC3E}">
        <p14:creationId xmlns:p14="http://schemas.microsoft.com/office/powerpoint/2010/main" val="2051675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761" y="235257"/>
            <a:ext cx="8172358" cy="510838"/>
          </a:xfrm>
          <a:prstGeom prst="rect">
            <a:avLst/>
          </a:prstGeom>
          <a:solidFill>
            <a:srgbClr val="B3B3B3"/>
          </a:solidFill>
          <a:ln w="0" cap="flat">
            <a:solidFill>
              <a:srgbClr val="000000"/>
            </a:solidFill>
            <a:prstDash val="solid"/>
            <a:miter/>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Times New Roman" pitchFamily="18"/>
              <a:ea typeface="Lucida Sans Unicode" pitchFamily="2"/>
              <a:cs typeface="Tahoma" pitchFamily="2"/>
            </a:endParaRPr>
          </a:p>
        </p:txBody>
      </p:sp>
      <p:sp>
        <p:nvSpPr>
          <p:cNvPr id="3" name="ZoneTexte 2"/>
          <p:cNvSpPr txBox="1"/>
          <p:nvPr/>
        </p:nvSpPr>
        <p:spPr>
          <a:xfrm>
            <a:off x="691661" y="307763"/>
            <a:ext cx="8792307" cy="377411"/>
          </a:xfrm>
          <a:prstGeom prst="rect">
            <a:avLst/>
          </a:prstGeom>
          <a:noFill/>
          <a:ln cap="flat">
            <a:noFill/>
          </a:ln>
        </p:spPr>
        <p:txBody>
          <a:bodyPr vert="horz" wrap="square" lIns="0" tIns="0" rIns="0" bIns="0" anchor="t" anchorCtr="1"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a:solidFill>
                  <a:srgbClr val="0070C0"/>
                </a:solidFill>
                <a:effectLst>
                  <a:outerShdw blurRad="38100" dist="38100" dir="2700000" algn="tl">
                    <a:srgbClr val="000000">
                      <a:alpha val="43137"/>
                    </a:srgbClr>
                  </a:outerShdw>
                </a:effectLst>
                <a:uFillTx/>
                <a:latin typeface="Century Gothic" panose="020B0502020202020204" pitchFamily="34" charset="0"/>
                <a:ea typeface="Lucida Sans Unicode" pitchFamily="2"/>
                <a:cs typeface="Tahoma" pitchFamily="2"/>
              </a:rPr>
              <a:t>LES ORIENTATIONS PLURIANNUELLES DES INVESTISSEMENTS</a:t>
            </a:r>
          </a:p>
        </p:txBody>
      </p:sp>
      <p:sp>
        <p:nvSpPr>
          <p:cNvPr id="6" name="Espace réservé du pied de page 5">
            <a:extLst>
              <a:ext uri="{FF2B5EF4-FFF2-40B4-BE49-F238E27FC236}">
                <a16:creationId xmlns:a16="http://schemas.microsoft.com/office/drawing/2014/main" id="{5DED11FD-B7AE-0A2D-2BE7-75CDFF5087DD}"/>
              </a:ext>
            </a:extLst>
          </p:cNvPr>
          <p:cNvSpPr>
            <a:spLocks noGrp="1"/>
          </p:cNvSpPr>
          <p:nvPr>
            <p:ph type="ftr" sz="quarter" idx="11"/>
          </p:nvPr>
        </p:nvSpPr>
        <p:spPr/>
        <p:txBody>
          <a:bodyPr/>
          <a:lstStyle/>
          <a:p>
            <a:r>
              <a:rPr lang="en-US" dirty="0"/>
              <a:t>La Direction Générale</a:t>
            </a:r>
          </a:p>
        </p:txBody>
      </p:sp>
      <p:sp>
        <p:nvSpPr>
          <p:cNvPr id="7" name="Espace réservé du numéro de diapositive 6">
            <a:extLst>
              <a:ext uri="{FF2B5EF4-FFF2-40B4-BE49-F238E27FC236}">
                <a16:creationId xmlns:a16="http://schemas.microsoft.com/office/drawing/2014/main" id="{2F7519C4-A23B-34FA-9016-A4B38351C411}"/>
              </a:ext>
            </a:extLst>
          </p:cNvPr>
          <p:cNvSpPr>
            <a:spLocks noGrp="1"/>
          </p:cNvSpPr>
          <p:nvPr>
            <p:ph type="sldNum" sz="quarter" idx="12"/>
          </p:nvPr>
        </p:nvSpPr>
        <p:spPr/>
        <p:txBody>
          <a:bodyPr/>
          <a:lstStyle/>
          <a:p>
            <a:fld id="{D57F1E4F-1CFF-5643-939E-217C01CDF565}" type="slidenum">
              <a:rPr lang="en-US" smtClean="0"/>
              <a:pPr/>
              <a:t>20</a:t>
            </a:fld>
            <a:endParaRPr lang="en-US" dirty="0"/>
          </a:p>
        </p:txBody>
      </p:sp>
      <p:graphicFrame>
        <p:nvGraphicFramePr>
          <p:cNvPr id="4" name="Objet 3">
            <a:extLst>
              <a:ext uri="{FF2B5EF4-FFF2-40B4-BE49-F238E27FC236}">
                <a16:creationId xmlns:a16="http://schemas.microsoft.com/office/drawing/2014/main" id="{51406C25-D6A9-3EAD-9FD3-EFD6532CE0EC}"/>
              </a:ext>
            </a:extLst>
          </p:cNvPr>
          <p:cNvGraphicFramePr>
            <a:graphicFrameLocks noChangeAspect="1"/>
          </p:cNvGraphicFramePr>
          <p:nvPr>
            <p:extLst>
              <p:ext uri="{D42A27DB-BD31-4B8C-83A1-F6EECF244321}">
                <p14:modId xmlns:p14="http://schemas.microsoft.com/office/powerpoint/2010/main" val="3436946774"/>
              </p:ext>
            </p:extLst>
          </p:nvPr>
        </p:nvGraphicFramePr>
        <p:xfrm>
          <a:off x="628153" y="978010"/>
          <a:ext cx="8627165" cy="5967768"/>
        </p:xfrm>
        <a:graphic>
          <a:graphicData uri="http://schemas.openxmlformats.org/presentationml/2006/ole">
            <mc:AlternateContent xmlns:mc="http://schemas.openxmlformats.org/markup-compatibility/2006">
              <mc:Choice xmlns:v="urn:schemas-microsoft-com:vml" Requires="v">
                <p:oleObj name="Worksheet" r:id="rId3" imgW="18392757" imgH="6677091" progId="Excel.Sheet.12">
                  <p:embed/>
                </p:oleObj>
              </mc:Choice>
              <mc:Fallback>
                <p:oleObj name="Worksheet" r:id="rId3" imgW="18392757" imgH="6677091" progId="Excel.Sheet.12">
                  <p:embed/>
                  <p:pic>
                    <p:nvPicPr>
                      <p:cNvPr id="0" name=""/>
                      <p:cNvPicPr/>
                      <p:nvPr/>
                    </p:nvPicPr>
                    <p:blipFill>
                      <a:blip r:embed="rId4"/>
                      <a:stretch>
                        <a:fillRect/>
                      </a:stretch>
                    </p:blipFill>
                    <p:spPr>
                      <a:xfrm>
                        <a:off x="628153" y="978010"/>
                        <a:ext cx="8627165" cy="5967768"/>
                      </a:xfrm>
                      <a:prstGeom prst="rect">
                        <a:avLst/>
                      </a:prstGeom>
                    </p:spPr>
                  </p:pic>
                </p:oleObj>
              </mc:Fallback>
            </mc:AlternateContent>
          </a:graphicData>
        </a:graphic>
      </p:graphicFrame>
    </p:spTree>
    <p:extLst>
      <p:ext uri="{BB962C8B-B14F-4D97-AF65-F5344CB8AC3E}">
        <p14:creationId xmlns:p14="http://schemas.microsoft.com/office/powerpoint/2010/main" val="45278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B7F848-C88F-45F6-A83E-EE43DF5B4AB0}"/>
              </a:ext>
            </a:extLst>
          </p:cNvPr>
          <p:cNvSpPr>
            <a:spLocks noGrp="1"/>
          </p:cNvSpPr>
          <p:nvPr>
            <p:ph type="title"/>
          </p:nvPr>
        </p:nvSpPr>
        <p:spPr>
          <a:xfrm>
            <a:off x="810101" y="4832541"/>
            <a:ext cx="6997914" cy="1455937"/>
          </a:xfrm>
        </p:spPr>
        <p:txBody>
          <a:bodyPr>
            <a:normAutofit/>
          </a:bodyPr>
          <a:lstStyle/>
          <a:p>
            <a:pPr algn="ctr"/>
            <a:r>
              <a:rPr lang="fr-FR" sz="5400" dirty="0">
                <a:solidFill>
                  <a:srgbClr val="0070C0"/>
                </a:solidFill>
              </a:rPr>
              <a:t>FIN</a:t>
            </a:r>
          </a:p>
        </p:txBody>
      </p:sp>
      <p:pic>
        <p:nvPicPr>
          <p:cNvPr id="3" name="Image 2">
            <a:extLst>
              <a:ext uri="{FF2B5EF4-FFF2-40B4-BE49-F238E27FC236}">
                <a16:creationId xmlns:a16="http://schemas.microsoft.com/office/drawing/2014/main" id="{01CEEB73-3FD0-40DA-91B8-CF22E3D78C21}"/>
              </a:ext>
            </a:extLst>
          </p:cNvPr>
          <p:cNvPicPr>
            <a:picLocks noChangeAspect="1"/>
          </p:cNvPicPr>
          <p:nvPr/>
        </p:nvPicPr>
        <p:blipFill>
          <a:blip r:embed="rId2"/>
          <a:stretch>
            <a:fillRect/>
          </a:stretch>
        </p:blipFill>
        <p:spPr>
          <a:xfrm>
            <a:off x="2807368" y="1728651"/>
            <a:ext cx="3047999" cy="2051185"/>
          </a:xfrm>
          <a:prstGeom prst="rect">
            <a:avLst/>
          </a:prstGeom>
        </p:spPr>
      </p:pic>
      <p:sp>
        <p:nvSpPr>
          <p:cNvPr id="4" name="Espace réservé du pied de page 3">
            <a:extLst>
              <a:ext uri="{FF2B5EF4-FFF2-40B4-BE49-F238E27FC236}">
                <a16:creationId xmlns:a16="http://schemas.microsoft.com/office/drawing/2014/main" id="{F3180908-9ECC-051A-D403-FE6AD02E29FE}"/>
              </a:ext>
            </a:extLst>
          </p:cNvPr>
          <p:cNvSpPr>
            <a:spLocks noGrp="1"/>
          </p:cNvSpPr>
          <p:nvPr>
            <p:ph type="ftr" sz="quarter" idx="11"/>
          </p:nvPr>
        </p:nvSpPr>
        <p:spPr/>
        <p:txBody>
          <a:bodyPr/>
          <a:lstStyle/>
          <a:p>
            <a:r>
              <a:rPr lang="en-US" dirty="0"/>
              <a:t>La Direction Générale</a:t>
            </a:r>
          </a:p>
        </p:txBody>
      </p:sp>
      <p:sp>
        <p:nvSpPr>
          <p:cNvPr id="5" name="Espace réservé du numéro de diapositive 4">
            <a:extLst>
              <a:ext uri="{FF2B5EF4-FFF2-40B4-BE49-F238E27FC236}">
                <a16:creationId xmlns:a16="http://schemas.microsoft.com/office/drawing/2014/main" id="{5AE247B3-B94D-25AB-6BD7-E6FBF3A28123}"/>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95549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Rectangle 1"/>
          <p:cNvSpPr/>
          <p:nvPr/>
        </p:nvSpPr>
        <p:spPr>
          <a:xfrm>
            <a:off x="1062359" y="293075"/>
            <a:ext cx="8172358" cy="540643"/>
          </a:xfrm>
          <a:prstGeom prst="rect">
            <a:avLst/>
          </a:prstGeom>
          <a:solidFill>
            <a:srgbClr val="B3B3B3"/>
          </a:solidFill>
          <a:ln w="0" cap="flat">
            <a:solidFill>
              <a:srgbClr val="000000"/>
            </a:solidFill>
            <a:prstDash val="solid"/>
            <a:miter/>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Times New Roman" pitchFamily="18"/>
              <a:ea typeface="Lucida Sans Unicode" pitchFamily="2"/>
              <a:cs typeface="Tahoma" pitchFamily="2"/>
            </a:endParaRPr>
          </a:p>
        </p:txBody>
      </p:sp>
      <p:sp>
        <p:nvSpPr>
          <p:cNvPr id="3" name="ZoneTexte 2"/>
          <p:cNvSpPr txBox="1"/>
          <p:nvPr/>
        </p:nvSpPr>
        <p:spPr>
          <a:xfrm>
            <a:off x="457201" y="317003"/>
            <a:ext cx="9483634" cy="377347"/>
          </a:xfrm>
          <a:prstGeom prst="rect">
            <a:avLst/>
          </a:prstGeom>
          <a:noFill/>
          <a:ln cap="flat">
            <a:noFill/>
          </a:ln>
        </p:spPr>
        <p:txBody>
          <a:bodyPr vert="horz" wrap="square" lIns="0" tIns="0" rIns="0" bIns="0" anchor="t" anchorCtr="1"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400" i="0" u="none" strike="noStrike" kern="1200" cap="none" spc="0" baseline="0" dirty="0">
                <a:solidFill>
                  <a:srgbClr val="0070C0"/>
                </a:solidFill>
                <a:effectLst>
                  <a:outerShdw blurRad="38100" dist="38100" dir="2700000" algn="tl">
                    <a:srgbClr val="000000">
                      <a:alpha val="43137"/>
                    </a:srgbClr>
                  </a:outerShdw>
                </a:effectLst>
                <a:uFillTx/>
                <a:latin typeface="Century Gothic" panose="020B0502020202020204" pitchFamily="34" charset="0"/>
                <a:ea typeface="Lucida Sans Unicode" pitchFamily="2"/>
                <a:cs typeface="Tahoma" pitchFamily="2"/>
              </a:rPr>
              <a:t>CONTEXTE DE PRÉPARATION DU BUDGET PRIMITIF 2024</a:t>
            </a:r>
          </a:p>
        </p:txBody>
      </p:sp>
      <p:sp>
        <p:nvSpPr>
          <p:cNvPr id="4" name="ZoneTexte 3"/>
          <p:cNvSpPr txBox="1"/>
          <p:nvPr/>
        </p:nvSpPr>
        <p:spPr>
          <a:xfrm>
            <a:off x="566057" y="986171"/>
            <a:ext cx="9242961" cy="5326330"/>
          </a:xfrm>
          <a:prstGeom prst="rect">
            <a:avLst/>
          </a:prstGeom>
          <a:noFill/>
          <a:ln cap="flat">
            <a:noFill/>
          </a:ln>
        </p:spPr>
        <p:txBody>
          <a:bodyPr vert="horz" wrap="square" lIns="0" tIns="0" rIns="0" bIns="0" anchor="t" anchorCtr="0" compatLnSpc="0">
            <a:spAutoFit/>
          </a:bodyPr>
          <a:lstStyle/>
          <a:p>
            <a:pPr marL="0" lvl="1" hangingPunct="0">
              <a:spcAft>
                <a:spcPts val="850"/>
              </a:spcAft>
              <a:buSzPts val="1072"/>
              <a:buBlip>
                <a:blip r:embed="rId3"/>
              </a:buBlip>
              <a:defRPr sz="1800" b="0" i="0" u="none" strike="noStrike" kern="0" cap="none" spc="0" baseline="0">
                <a:solidFill>
                  <a:srgbClr val="000000"/>
                </a:solidFill>
                <a:uFillTx/>
              </a:defRPr>
            </a:pPr>
            <a:r>
              <a:rPr lang="fr-FR" kern="0" dirty="0">
                <a:latin typeface="Calibri" panose="020F0502020204030204" pitchFamily="34" charset="0"/>
                <a:ea typeface="Calibri" panose="020F0502020204030204" pitchFamily="34" charset="0"/>
                <a:cs typeface="Calibri" panose="020F0502020204030204" pitchFamily="34" charset="0"/>
              </a:rPr>
              <a:t>La Loi de Finance 2024</a:t>
            </a:r>
            <a:r>
              <a:rPr lang="fr-FR" kern="0" spc="-40"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s’inscrit</a:t>
            </a:r>
            <a:r>
              <a:rPr lang="fr-FR" kern="0" spc="-240"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dans</a:t>
            </a:r>
            <a:r>
              <a:rPr lang="fr-FR" kern="0" spc="5"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un</a:t>
            </a:r>
            <a:r>
              <a:rPr lang="fr-FR" kern="0" spc="5"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environnement</a:t>
            </a:r>
            <a:r>
              <a:rPr lang="fr-FR" kern="0" spc="5"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économique</a:t>
            </a:r>
            <a:r>
              <a:rPr lang="fr-FR" kern="0" spc="5"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marqué</a:t>
            </a:r>
            <a:r>
              <a:rPr lang="fr-FR" kern="0" spc="5"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par</a:t>
            </a:r>
            <a:r>
              <a:rPr lang="fr-FR" kern="0" spc="5"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la</a:t>
            </a:r>
            <a:r>
              <a:rPr lang="fr-FR" kern="0" spc="5"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hausse</a:t>
            </a:r>
            <a:r>
              <a:rPr lang="fr-FR" kern="0" spc="5"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des</a:t>
            </a:r>
            <a:r>
              <a:rPr lang="fr-FR" kern="0" spc="5"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taux</a:t>
            </a:r>
            <a:r>
              <a:rPr lang="fr-FR" kern="0" spc="5"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d’intérêt</a:t>
            </a:r>
            <a:r>
              <a:rPr lang="fr-FR" kern="0" spc="5"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et</a:t>
            </a:r>
            <a:r>
              <a:rPr lang="fr-FR" kern="0" spc="5"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des</a:t>
            </a:r>
            <a:r>
              <a:rPr lang="fr-FR" kern="0" spc="5"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incertitudes</a:t>
            </a:r>
            <a:r>
              <a:rPr lang="fr-FR" kern="0" spc="5"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géopolitiques</a:t>
            </a:r>
            <a:r>
              <a:rPr lang="fr-FR" kern="0" spc="-10" dirty="0">
                <a:latin typeface="Calibri" panose="020F0502020204030204" pitchFamily="34" charset="0"/>
                <a:ea typeface="Calibri" panose="020F0502020204030204" pitchFamily="34" charset="0"/>
                <a:cs typeface="Calibri" panose="020F0502020204030204" pitchFamily="34" charset="0"/>
              </a:rPr>
              <a:t> dont notamment les </a:t>
            </a:r>
            <a:r>
              <a:rPr lang="fr-FR" kern="0" dirty="0">
                <a:latin typeface="Calibri" panose="020F0502020204030204" pitchFamily="34" charset="0"/>
                <a:ea typeface="Calibri" panose="020F0502020204030204" pitchFamily="34" charset="0"/>
                <a:cs typeface="Calibri" panose="020F0502020204030204" pitchFamily="34" charset="0"/>
              </a:rPr>
              <a:t>guerres</a:t>
            </a:r>
            <a:r>
              <a:rPr lang="fr-FR" kern="0" spc="-235" dirty="0">
                <a:latin typeface="Calibri" panose="020F0502020204030204" pitchFamily="34" charset="0"/>
                <a:ea typeface="Calibri" panose="020F0502020204030204" pitchFamily="34" charset="0"/>
                <a:cs typeface="Calibri" panose="020F0502020204030204" pitchFamily="34" charset="0"/>
              </a:rPr>
              <a:t> </a:t>
            </a:r>
            <a:r>
              <a:rPr lang="fr-FR" kern="0" dirty="0">
                <a:latin typeface="Calibri" panose="020F0502020204030204" pitchFamily="34" charset="0"/>
                <a:ea typeface="Calibri" panose="020F0502020204030204" pitchFamily="34" charset="0"/>
                <a:cs typeface="Calibri" panose="020F0502020204030204" pitchFamily="34" charset="0"/>
              </a:rPr>
              <a:t>en Ukraine et au Proche Orient. Leurs conséquences à conduit, depuis </a:t>
            </a:r>
            <a:r>
              <a:rPr lang="fr-FR" sz="1800" kern="0" dirty="0">
                <a:effectLst/>
                <a:latin typeface="Calibri" panose="020F0502020204030204" pitchFamily="34" charset="0"/>
                <a:ea typeface="Calibri" panose="020F0502020204030204" pitchFamily="34" charset="0"/>
                <a:cs typeface="Calibri" panose="020F0502020204030204" pitchFamily="34" charset="0"/>
              </a:rPr>
              <a:t>2022</a:t>
            </a:r>
            <a:r>
              <a:rPr lang="fr-FR" sz="1800" kern="0" spc="-6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au </a:t>
            </a:r>
            <a:r>
              <a:rPr lang="fr-FR" kern="0" dirty="0">
                <a:latin typeface="Calibri" panose="020F0502020204030204" pitchFamily="34" charset="0"/>
                <a:ea typeface="Calibri" panose="020F0502020204030204" pitchFamily="34" charset="0"/>
                <a:cs typeface="Calibri" panose="020F0502020204030204" pitchFamily="34" charset="0"/>
              </a:rPr>
              <a:t>renchérissement de</a:t>
            </a:r>
            <a:r>
              <a:rPr lang="fr-FR" sz="1800" kern="0" dirty="0">
                <a:effectLst/>
                <a:latin typeface="Calibri" panose="020F0502020204030204" pitchFamily="34" charset="0"/>
                <a:ea typeface="Calibri" panose="020F0502020204030204" pitchFamily="34" charset="0"/>
                <a:cs typeface="Calibri" panose="020F0502020204030204" pitchFamily="34" charset="0"/>
              </a:rPr>
              <a:t>s prix de certains produits (céréales, électricité, gaz, pétroles, …).</a:t>
            </a:r>
            <a:r>
              <a:rPr lang="fr-FR" sz="1800" kern="0" spc="-50" dirty="0">
                <a:effectLst/>
                <a:latin typeface="Calibri" panose="020F0502020204030204" pitchFamily="34" charset="0"/>
                <a:ea typeface="Calibri" panose="020F0502020204030204" pitchFamily="34" charset="0"/>
                <a:cs typeface="Calibri" panose="020F0502020204030204" pitchFamily="34" charset="0"/>
              </a:rPr>
              <a:t> Des prix </a:t>
            </a:r>
            <a:r>
              <a:rPr lang="fr-FR" kern="0" dirty="0">
                <a:latin typeface="Calibri" panose="020F0502020204030204" pitchFamily="34" charset="0"/>
                <a:ea typeface="Calibri" panose="020F0502020204030204" pitchFamily="34" charset="0"/>
                <a:cs typeface="Calibri" panose="020F0502020204030204" pitchFamily="34" charset="0"/>
              </a:rPr>
              <a:t>é</a:t>
            </a:r>
            <a:r>
              <a:rPr lang="fr-FR" sz="1800" kern="0" dirty="0">
                <a:effectLst/>
                <a:latin typeface="Calibri" panose="020F0502020204030204" pitchFamily="34" charset="0"/>
                <a:ea typeface="Calibri" panose="020F0502020204030204" pitchFamily="34" charset="0"/>
                <a:cs typeface="Calibri" panose="020F0502020204030204" pitchFamily="34" charset="0"/>
              </a:rPr>
              <a:t>levés qui impactent directement les budget communaux. </a:t>
            </a:r>
          </a:p>
          <a:p>
            <a:pPr marL="0" lvl="1" hangingPunct="0">
              <a:spcAft>
                <a:spcPts val="850"/>
              </a:spcAft>
              <a:buSzPts val="1072"/>
              <a:buBlip>
                <a:blip r:embed="rId3"/>
              </a:buBlip>
              <a:defRPr sz="1800" b="0" i="0" u="none" strike="noStrike" kern="0" cap="none" spc="0" baseline="0">
                <a:solidFill>
                  <a:srgbClr val="000000"/>
                </a:solidFill>
                <a:uFillTx/>
              </a:defRPr>
            </a:pPr>
            <a:r>
              <a:rPr lang="fr-FR" sz="1800" kern="0" dirty="0">
                <a:effectLst/>
                <a:latin typeface="Calibri" panose="020F0502020204030204" pitchFamily="34" charset="0"/>
                <a:ea typeface="Calibri" panose="020F0502020204030204" pitchFamily="34" charset="0"/>
                <a:cs typeface="Calibri" panose="020F0502020204030204" pitchFamily="34" charset="0"/>
              </a:rPr>
              <a:t>Par ailleurs, pour faire face à ce retour de l’inflation, la</a:t>
            </a:r>
            <a:r>
              <a:rPr lang="fr-FR" sz="1800" kern="0" spc="-3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BCE</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a</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de</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nouveau</a:t>
            </a:r>
            <a:r>
              <a:rPr lang="fr-FR" sz="1800" kern="0" spc="-3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procédé</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à</a:t>
            </a:r>
            <a:r>
              <a:rPr lang="fr-FR" sz="1800" kern="0" spc="-3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une</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hausse</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de</a:t>
            </a:r>
            <a:r>
              <a:rPr lang="fr-FR" sz="1800" kern="0" spc="-3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ses</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taux</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directeurs</a:t>
            </a:r>
            <a:r>
              <a:rPr lang="fr-FR" sz="1800" kern="0" spc="-3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en</a:t>
            </a:r>
            <a:r>
              <a:rPr lang="fr-FR" sz="1800" kern="0" spc="-3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septembre.</a:t>
            </a:r>
            <a:r>
              <a:rPr lang="fr-FR" sz="1800" kern="0" spc="-4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Le</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graphique</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ci-dessous</a:t>
            </a:r>
            <a:r>
              <a:rPr lang="fr-FR" sz="1800" kern="0" spc="-3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témoigne</a:t>
            </a:r>
            <a:r>
              <a:rPr lang="fr-FR" sz="1800" kern="0" spc="-3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du</a:t>
            </a:r>
            <a:r>
              <a:rPr lang="fr-FR" sz="1800" kern="0" spc="-23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niveau</a:t>
            </a:r>
            <a:r>
              <a:rPr lang="fr-FR" sz="1800" kern="0" spc="-1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inédit</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du</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taux de</a:t>
            </a:r>
            <a:r>
              <a:rPr lang="fr-FR" sz="1800" kern="0" spc="-1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refinancement</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de la</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BCE,</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niveau</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jamais atteint depuis</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le</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passage</a:t>
            </a:r>
            <a:r>
              <a:rPr lang="fr-FR" sz="1800" kern="0" spc="-1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à</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l’€uro</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en 1999.</a:t>
            </a:r>
          </a:p>
          <a:p>
            <a:pPr marL="0" lvl="1" hangingPunct="0">
              <a:spcAft>
                <a:spcPts val="850"/>
              </a:spcAft>
              <a:buSzPts val="1072"/>
              <a:buBlip>
                <a:blip r:embed="rId3"/>
              </a:buBlip>
              <a:defRPr sz="1800" b="0" i="0" u="none" strike="noStrike" kern="0" cap="none" spc="0" baseline="0">
                <a:solidFill>
                  <a:srgbClr val="000000"/>
                </a:solidFill>
                <a:uFillTx/>
              </a:defRPr>
            </a:pPr>
            <a:r>
              <a:rPr lang="fr-FR" dirty="0"/>
              <a:t>le PLF 2024 poursuit des objectifs clairs : lutte contre l’inflation, baisse du déficit public</a:t>
            </a:r>
            <a:endParaRPr lang="fr-FR" sz="2300" kern="0" dirty="0">
              <a:latin typeface="Century Gothic" panose="020B0502020202020204" pitchFamily="34" charset="0"/>
              <a:ea typeface="Lucida Sans Unicode" pitchFamily="2"/>
              <a:cs typeface="Tahoma" pitchFamily="2"/>
            </a:endParaRPr>
          </a:p>
          <a:p>
            <a:pPr marL="0" lvl="1" hangingPunct="0">
              <a:spcAft>
                <a:spcPts val="850"/>
              </a:spcAft>
              <a:buSzPts val="1072"/>
              <a:buBlip>
                <a:blip r:embed="rId3"/>
              </a:buBlip>
              <a:defRPr sz="1800" b="0" i="0" u="none" strike="noStrike" kern="0" cap="none" spc="0" baseline="0">
                <a:solidFill>
                  <a:srgbClr val="000000"/>
                </a:solidFill>
                <a:uFillTx/>
              </a:defRPr>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lvl="3" hangingPunct="0">
              <a:spcAft>
                <a:spcPts val="850"/>
              </a:spcAft>
              <a:buSzPts val="1072"/>
              <a:defRPr sz="1800" b="0" i="0" u="none" strike="noStrike" kern="0" cap="none" spc="0" baseline="0">
                <a:solidFill>
                  <a:srgbClr val="000000"/>
                </a:solidFill>
                <a:uFillTx/>
              </a:defRPr>
            </a:pPr>
            <a:endParaRPr lang="fr-FR" sz="2000" kern="0" dirty="0">
              <a:solidFill>
                <a:srgbClr val="000000"/>
              </a:solidFill>
              <a:latin typeface="Century Gothic" panose="020B0502020202020204" pitchFamily="34" charset="0"/>
              <a:ea typeface="Lucida Sans Unicode" pitchFamily="2"/>
              <a:cs typeface="Tahoma" pitchFamily="2"/>
            </a:endParaRPr>
          </a:p>
          <a:p>
            <a:pPr marL="914400" lvl="3" hangingPunct="0">
              <a:spcAft>
                <a:spcPts val="850"/>
              </a:spcAft>
              <a:buSzPts val="1072"/>
              <a:defRPr sz="1800" b="0" i="0" u="none" strike="noStrike" kern="0" cap="none" spc="0" baseline="0">
                <a:solidFill>
                  <a:srgbClr val="000000"/>
                </a:solidFill>
                <a:uFillTx/>
              </a:defRPr>
            </a:pPr>
            <a:endParaRPr lang="fr-FR" sz="2000" kern="0" dirty="0">
              <a:solidFill>
                <a:srgbClr val="000000"/>
              </a:solidFill>
              <a:latin typeface="Century Gothic" panose="020B0502020202020204" pitchFamily="34" charset="0"/>
              <a:ea typeface="Lucida Sans Unicode" pitchFamily="2"/>
              <a:cs typeface="Tahoma" pitchFamily="2"/>
            </a:endParaRPr>
          </a:p>
          <a:p>
            <a:pPr marL="914400" lvl="3" hangingPunct="0">
              <a:spcAft>
                <a:spcPts val="850"/>
              </a:spcAft>
              <a:buSzPts val="1072"/>
              <a:defRPr sz="1800" b="0" i="0" u="none" strike="noStrike" kern="0" cap="none" spc="0" baseline="0">
                <a:solidFill>
                  <a:srgbClr val="000000"/>
                </a:solidFill>
                <a:uFillTx/>
              </a:defRPr>
            </a:pPr>
            <a:endParaRPr lang="fr-FR" sz="2000" kern="0" dirty="0">
              <a:solidFill>
                <a:srgbClr val="000000"/>
              </a:solidFill>
              <a:latin typeface="Century Gothic" panose="020B0502020202020204" pitchFamily="34" charset="0"/>
              <a:ea typeface="Lucida Sans Unicode" pitchFamily="2"/>
              <a:cs typeface="Tahoma" pitchFamily="2"/>
            </a:endParaRPr>
          </a:p>
          <a:p>
            <a:pPr marL="0" marR="0" lvl="1" indent="0" defTabSz="914400" rtl="0" fontAlgn="auto" hangingPunct="0">
              <a:lnSpc>
                <a:spcPct val="100000"/>
              </a:lnSpc>
              <a:spcBef>
                <a:spcPts val="0"/>
              </a:spcBef>
              <a:spcAft>
                <a:spcPts val="850"/>
              </a:spcAft>
              <a:buSzPts val="1072"/>
              <a:tabLst/>
              <a:defRPr sz="1800" b="0" i="0" u="none" strike="noStrike" kern="0" cap="none" spc="0" baseline="0">
                <a:solidFill>
                  <a:srgbClr val="000000"/>
                </a:solidFill>
                <a:uFillTx/>
              </a:defRPr>
            </a:pPr>
            <a:endParaRPr lang="fr-FR" sz="2000" b="0" i="0" u="none" strike="noStrike" kern="0" cap="none" spc="0" baseline="0" dirty="0">
              <a:solidFill>
                <a:srgbClr val="000000"/>
              </a:solidFill>
              <a:uFillTx/>
              <a:latin typeface="Century Gothic" panose="020B0502020202020204" pitchFamily="34" charset="0"/>
              <a:ea typeface="Lucida Sans Unicode" pitchFamily="2"/>
              <a:cs typeface="Tahoma" pitchFamily="2"/>
            </a:endParaRPr>
          </a:p>
          <a:p>
            <a:pPr marL="0" marR="0" lvl="1" indent="0" defTabSz="914400" rtl="0" fontAlgn="auto" hangingPunct="0">
              <a:lnSpc>
                <a:spcPct val="100000"/>
              </a:lnSpc>
              <a:spcBef>
                <a:spcPts val="0"/>
              </a:spcBef>
              <a:spcAft>
                <a:spcPts val="850"/>
              </a:spcAft>
              <a:buSzPts val="1072"/>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Century Gothic" panose="020B0502020202020204" pitchFamily="34" charset="0"/>
              <a:ea typeface="Lucida Sans Unicode" pitchFamily="2"/>
              <a:cs typeface="Tahoma" pitchFamily="2"/>
            </a:endParaRPr>
          </a:p>
        </p:txBody>
      </p:sp>
      <p:pic>
        <p:nvPicPr>
          <p:cNvPr id="6" name="image10.jpeg" descr="Record historique pour le taux de dépôt à la BCE - Funds360">
            <a:extLst>
              <a:ext uri="{FF2B5EF4-FFF2-40B4-BE49-F238E27FC236}">
                <a16:creationId xmlns:a16="http://schemas.microsoft.com/office/drawing/2014/main" id="{5A215372-89F5-2A0B-A112-2A0FB0FE8522}"/>
              </a:ext>
            </a:extLst>
          </p:cNvPr>
          <p:cNvPicPr>
            <a:picLocks noChangeAspect="1"/>
          </p:cNvPicPr>
          <p:nvPr/>
        </p:nvPicPr>
        <p:blipFill>
          <a:blip r:embed="rId4" cstate="print"/>
          <a:stretch>
            <a:fillRect/>
          </a:stretch>
        </p:blipFill>
        <p:spPr>
          <a:xfrm>
            <a:off x="1247254" y="3886123"/>
            <a:ext cx="7586115" cy="2426378"/>
          </a:xfrm>
          <a:prstGeom prst="rect">
            <a:avLst/>
          </a:prstGeom>
        </p:spPr>
      </p:pic>
      <p:sp>
        <p:nvSpPr>
          <p:cNvPr id="5" name="Espace réservé du pied de page 4">
            <a:extLst>
              <a:ext uri="{FF2B5EF4-FFF2-40B4-BE49-F238E27FC236}">
                <a16:creationId xmlns:a16="http://schemas.microsoft.com/office/drawing/2014/main" id="{80950332-5C99-0B5F-9C72-74E6A2BD6505}"/>
              </a:ext>
            </a:extLst>
          </p:cNvPr>
          <p:cNvSpPr>
            <a:spLocks noGrp="1"/>
          </p:cNvSpPr>
          <p:nvPr>
            <p:ph type="ftr" sz="quarter" idx="11"/>
          </p:nvPr>
        </p:nvSpPr>
        <p:spPr/>
        <p:txBody>
          <a:bodyPr/>
          <a:lstStyle/>
          <a:p>
            <a:r>
              <a:rPr lang="en-US" dirty="0"/>
              <a:t>La Direction Générale</a:t>
            </a:r>
          </a:p>
        </p:txBody>
      </p:sp>
      <p:sp>
        <p:nvSpPr>
          <p:cNvPr id="7" name="Espace réservé du numéro de diapositive 6">
            <a:extLst>
              <a:ext uri="{FF2B5EF4-FFF2-40B4-BE49-F238E27FC236}">
                <a16:creationId xmlns:a16="http://schemas.microsoft.com/office/drawing/2014/main" id="{0F736F90-84E6-01D7-4BB4-F6D8E17C9471}"/>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3D3279-6253-47C3-8DB1-3F1A1422DA3D}"/>
              </a:ext>
            </a:extLst>
          </p:cNvPr>
          <p:cNvSpPr>
            <a:spLocks noGrp="1"/>
          </p:cNvSpPr>
          <p:nvPr>
            <p:ph type="title"/>
          </p:nvPr>
        </p:nvSpPr>
        <p:spPr>
          <a:xfrm>
            <a:off x="777667" y="150493"/>
            <a:ext cx="9005067" cy="508413"/>
          </a:xfrm>
        </p:spPr>
        <p:txBody>
          <a:bodyPr>
            <a:noAutofit/>
          </a:bodyPr>
          <a:lstStyle/>
          <a:p>
            <a:pPr algn="ctr"/>
            <a:r>
              <a:rPr lang="fr-FR" sz="2000" b="1" i="0" u="none" strike="noStrike" kern="1200" cap="none" spc="0" baseline="0" dirty="0">
                <a:solidFill>
                  <a:srgbClr val="0070C0"/>
                </a:solidFill>
                <a:effectLst>
                  <a:outerShdw blurRad="38100" dist="38100" dir="2700000" algn="tl">
                    <a:srgbClr val="000000">
                      <a:alpha val="43137"/>
                    </a:srgbClr>
                  </a:outerShdw>
                </a:effectLst>
                <a:uFillTx/>
                <a:latin typeface="Century Gothic" panose="020B0502020202020204" pitchFamily="34" charset="0"/>
                <a:ea typeface="Lucida Sans Unicode" pitchFamily="2"/>
                <a:cs typeface="Tahoma" pitchFamily="2"/>
              </a:rPr>
              <a:t>LE CONTEXTE MACRO ECONOMIQUE DU BUDGET 2024 </a:t>
            </a:r>
            <a:r>
              <a:rPr lang="fr-FR" sz="2000" i="0" u="none" strike="noStrike" kern="1200" cap="none" spc="0" baseline="0" dirty="0">
                <a:solidFill>
                  <a:srgbClr val="00B0F0"/>
                </a:solidFill>
                <a:uFillTx/>
                <a:latin typeface="Century Gothic" panose="020B0502020202020204" pitchFamily="34" charset="0"/>
                <a:ea typeface="Lucida Sans Unicode" pitchFamily="2"/>
                <a:cs typeface="Tahoma" pitchFamily="2"/>
              </a:rPr>
              <a:t>(suite)</a:t>
            </a:r>
            <a:endParaRPr lang="fr-FR" sz="2000" dirty="0">
              <a:solidFill>
                <a:srgbClr val="0070C0"/>
              </a:solidFill>
              <a:latin typeface="Century Gothic" panose="020B0502020202020204" pitchFamily="34" charset="0"/>
            </a:endParaRPr>
          </a:p>
        </p:txBody>
      </p:sp>
      <p:graphicFrame>
        <p:nvGraphicFramePr>
          <p:cNvPr id="6" name="Espace réservé du contenu 5">
            <a:extLst>
              <a:ext uri="{FF2B5EF4-FFF2-40B4-BE49-F238E27FC236}">
                <a16:creationId xmlns:a16="http://schemas.microsoft.com/office/drawing/2014/main" id="{A96F62D1-56C8-4A86-899B-99046B6AA493}"/>
              </a:ext>
            </a:extLst>
          </p:cNvPr>
          <p:cNvGraphicFramePr>
            <a:graphicFrameLocks noGrp="1"/>
          </p:cNvGraphicFramePr>
          <p:nvPr>
            <p:ph idx="1"/>
            <p:extLst>
              <p:ext uri="{D42A27DB-BD31-4B8C-83A1-F6EECF244321}">
                <p14:modId xmlns:p14="http://schemas.microsoft.com/office/powerpoint/2010/main" val="2431979557"/>
              </p:ext>
            </p:extLst>
          </p:nvPr>
        </p:nvGraphicFramePr>
        <p:xfrm>
          <a:off x="286328" y="658906"/>
          <a:ext cx="9496406" cy="65016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au 4">
            <a:extLst>
              <a:ext uri="{FF2B5EF4-FFF2-40B4-BE49-F238E27FC236}">
                <a16:creationId xmlns:a16="http://schemas.microsoft.com/office/drawing/2014/main" id="{D6AA76EA-E537-B20D-8118-E12C589C7B40}"/>
              </a:ext>
            </a:extLst>
          </p:cNvPr>
          <p:cNvGraphicFramePr>
            <a:graphicFrameLocks noGrp="1"/>
          </p:cNvGraphicFramePr>
          <p:nvPr>
            <p:extLst>
              <p:ext uri="{D42A27DB-BD31-4B8C-83A1-F6EECF244321}">
                <p14:modId xmlns:p14="http://schemas.microsoft.com/office/powerpoint/2010/main" val="46446987"/>
              </p:ext>
            </p:extLst>
          </p:nvPr>
        </p:nvGraphicFramePr>
        <p:xfrm>
          <a:off x="758094" y="2329448"/>
          <a:ext cx="8552874" cy="793144"/>
        </p:xfrm>
        <a:graphic>
          <a:graphicData uri="http://schemas.openxmlformats.org/drawingml/2006/table">
            <a:tbl>
              <a:tblPr/>
              <a:tblGrid>
                <a:gridCol w="2283639">
                  <a:extLst>
                    <a:ext uri="{9D8B030D-6E8A-4147-A177-3AD203B41FA5}">
                      <a16:colId xmlns:a16="http://schemas.microsoft.com/office/drawing/2014/main" val="1225291368"/>
                    </a:ext>
                  </a:extLst>
                </a:gridCol>
                <a:gridCol w="2132833">
                  <a:extLst>
                    <a:ext uri="{9D8B030D-6E8A-4147-A177-3AD203B41FA5}">
                      <a16:colId xmlns:a16="http://schemas.microsoft.com/office/drawing/2014/main" val="440828579"/>
                    </a:ext>
                  </a:extLst>
                </a:gridCol>
                <a:gridCol w="2068201">
                  <a:extLst>
                    <a:ext uri="{9D8B030D-6E8A-4147-A177-3AD203B41FA5}">
                      <a16:colId xmlns:a16="http://schemas.microsoft.com/office/drawing/2014/main" val="2861846605"/>
                    </a:ext>
                  </a:extLst>
                </a:gridCol>
                <a:gridCol w="2068201">
                  <a:extLst>
                    <a:ext uri="{9D8B030D-6E8A-4147-A177-3AD203B41FA5}">
                      <a16:colId xmlns:a16="http://schemas.microsoft.com/office/drawing/2014/main" val="3471982340"/>
                    </a:ext>
                  </a:extLst>
                </a:gridCol>
              </a:tblGrid>
              <a:tr h="281817">
                <a:tc>
                  <a:txBody>
                    <a:bodyPr/>
                    <a:lstStyle/>
                    <a:p>
                      <a:pPr algn="l" fontAlgn="b"/>
                      <a:r>
                        <a:rPr lang="fr-FR" sz="1800" b="0" i="0" u="none" strike="noStrike" dirty="0">
                          <a:solidFill>
                            <a:schemeClr val="tx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800" b="0" i="0" u="none" strike="noStrike" dirty="0">
                          <a:solidFill>
                            <a:schemeClr val="tx1"/>
                          </a:solidFill>
                          <a:effectLst/>
                          <a:latin typeface="Calibri" panose="020F0502020204030204" pitchFamily="34" charset="0"/>
                        </a:rPr>
                        <a:t>Exécution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800" b="0" i="0" u="none" strike="noStrike" dirty="0">
                          <a:solidFill>
                            <a:schemeClr val="tx1"/>
                          </a:solidFill>
                          <a:effectLst/>
                          <a:latin typeface="Calibri" panose="020F0502020204030204" pitchFamily="34" charset="0"/>
                        </a:rPr>
                        <a:t>Prévision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800" b="0" i="0" u="none" strike="noStrike" dirty="0">
                          <a:solidFill>
                            <a:schemeClr val="tx1"/>
                          </a:solidFill>
                          <a:effectLst/>
                          <a:latin typeface="Calibri" panose="020F0502020204030204" pitchFamily="34" charset="0"/>
                        </a:rPr>
                        <a:t>Prévision 2024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5680425"/>
                  </a:ext>
                </a:extLst>
              </a:tr>
              <a:tr h="281817">
                <a:tc>
                  <a:txBody>
                    <a:bodyPr/>
                    <a:lstStyle/>
                    <a:p>
                      <a:pPr algn="l" fontAlgn="b"/>
                      <a:r>
                        <a:rPr lang="fr-FR" sz="1800" b="0" i="0" u="none" strike="noStrike" dirty="0">
                          <a:solidFill>
                            <a:schemeClr val="tx1"/>
                          </a:solidFill>
                          <a:effectLst/>
                          <a:latin typeface="Calibri" panose="020F0502020204030204" pitchFamily="34" charset="0"/>
                        </a:rPr>
                        <a:t>Croissance PIB France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800" b="0" i="0" u="none" strike="noStrike" dirty="0">
                          <a:solidFill>
                            <a:schemeClr val="tx1"/>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800" b="0" i="0" u="none" strike="noStrike" dirty="0">
                          <a:solidFill>
                            <a:schemeClr val="tx1"/>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800" b="0" i="0" u="none" strike="noStrike" dirty="0">
                          <a:solidFill>
                            <a:schemeClr val="tx1"/>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8756075"/>
                  </a:ext>
                </a:extLst>
              </a:tr>
              <a:tr h="225454">
                <a:tc>
                  <a:txBody>
                    <a:bodyPr/>
                    <a:lstStyle/>
                    <a:p>
                      <a:pPr algn="l" fontAlgn="b"/>
                      <a:r>
                        <a:rPr lang="fr-FR" sz="1100" b="0" i="0" u="none" strike="noStrike" dirty="0">
                          <a:solidFill>
                            <a:schemeClr val="tx1"/>
                          </a:solidFill>
                          <a:effectLst/>
                          <a:latin typeface="Calibri" panose="020F0502020204030204" pitchFamily="34" charset="0"/>
                        </a:rPr>
                        <a:t>Source: PLF 2024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1100" b="0" i="0" u="none" strike="noStrike" dirty="0">
                        <a:solidFill>
                          <a:schemeClr val="tx1"/>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1100" b="0" i="0" u="none" strike="noStrike" dirty="0">
                        <a:solidFill>
                          <a:schemeClr val="tx1"/>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1100" b="0" i="0" u="none" strike="noStrike" dirty="0">
                        <a:solidFill>
                          <a:schemeClr val="tx1"/>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23411792"/>
                  </a:ext>
                </a:extLst>
              </a:tr>
            </a:tbl>
          </a:graphicData>
        </a:graphic>
      </p:graphicFrame>
      <p:graphicFrame>
        <p:nvGraphicFramePr>
          <p:cNvPr id="3" name="Tableau 2">
            <a:extLst>
              <a:ext uri="{FF2B5EF4-FFF2-40B4-BE49-F238E27FC236}">
                <a16:creationId xmlns:a16="http://schemas.microsoft.com/office/drawing/2014/main" id="{F1C855B2-DAE6-2E49-B240-89537F681C56}"/>
              </a:ext>
            </a:extLst>
          </p:cNvPr>
          <p:cNvGraphicFramePr>
            <a:graphicFrameLocks noGrp="1"/>
          </p:cNvGraphicFramePr>
          <p:nvPr>
            <p:extLst>
              <p:ext uri="{D42A27DB-BD31-4B8C-83A1-F6EECF244321}">
                <p14:modId xmlns:p14="http://schemas.microsoft.com/office/powerpoint/2010/main" val="1823978375"/>
              </p:ext>
            </p:extLst>
          </p:nvPr>
        </p:nvGraphicFramePr>
        <p:xfrm>
          <a:off x="644768" y="3665054"/>
          <a:ext cx="8666198" cy="882015"/>
        </p:xfrm>
        <a:graphic>
          <a:graphicData uri="http://schemas.openxmlformats.org/drawingml/2006/table">
            <a:tbl>
              <a:tblPr>
                <a:tableStyleId>{5C22544A-7EE6-4342-B048-85BDC9FD1C3A}</a:tableStyleId>
              </a:tblPr>
              <a:tblGrid>
                <a:gridCol w="2835701">
                  <a:extLst>
                    <a:ext uri="{9D8B030D-6E8A-4147-A177-3AD203B41FA5}">
                      <a16:colId xmlns:a16="http://schemas.microsoft.com/office/drawing/2014/main" val="1528687260"/>
                    </a:ext>
                  </a:extLst>
                </a:gridCol>
                <a:gridCol w="1075259">
                  <a:extLst>
                    <a:ext uri="{9D8B030D-6E8A-4147-A177-3AD203B41FA5}">
                      <a16:colId xmlns:a16="http://schemas.microsoft.com/office/drawing/2014/main" val="774566022"/>
                    </a:ext>
                  </a:extLst>
                </a:gridCol>
                <a:gridCol w="1014653">
                  <a:extLst>
                    <a:ext uri="{9D8B030D-6E8A-4147-A177-3AD203B41FA5}">
                      <a16:colId xmlns:a16="http://schemas.microsoft.com/office/drawing/2014/main" val="4290040257"/>
                    </a:ext>
                  </a:extLst>
                </a:gridCol>
                <a:gridCol w="1014653">
                  <a:extLst>
                    <a:ext uri="{9D8B030D-6E8A-4147-A177-3AD203B41FA5}">
                      <a16:colId xmlns:a16="http://schemas.microsoft.com/office/drawing/2014/main" val="1346354734"/>
                    </a:ext>
                  </a:extLst>
                </a:gridCol>
                <a:gridCol w="908644">
                  <a:extLst>
                    <a:ext uri="{9D8B030D-6E8A-4147-A177-3AD203B41FA5}">
                      <a16:colId xmlns:a16="http://schemas.microsoft.com/office/drawing/2014/main" val="160726608"/>
                    </a:ext>
                  </a:extLst>
                </a:gridCol>
                <a:gridCol w="908644">
                  <a:extLst>
                    <a:ext uri="{9D8B030D-6E8A-4147-A177-3AD203B41FA5}">
                      <a16:colId xmlns:a16="http://schemas.microsoft.com/office/drawing/2014/main" val="408120228"/>
                    </a:ext>
                  </a:extLst>
                </a:gridCol>
                <a:gridCol w="908644">
                  <a:extLst>
                    <a:ext uri="{9D8B030D-6E8A-4147-A177-3AD203B41FA5}">
                      <a16:colId xmlns:a16="http://schemas.microsoft.com/office/drawing/2014/main" val="3338154664"/>
                    </a:ext>
                  </a:extLst>
                </a:gridCol>
              </a:tblGrid>
              <a:tr h="261687">
                <a:tc>
                  <a:txBody>
                    <a:bodyPr/>
                    <a:lstStyle/>
                    <a:p>
                      <a:pPr algn="l" rtl="0" fontAlgn="ctr"/>
                      <a:r>
                        <a:rPr lang="fr-FR" sz="1800" b="0" u="none" strike="noStrike" dirty="0">
                          <a:solidFill>
                            <a:schemeClr val="tx1"/>
                          </a:solidFill>
                          <a:effectLst>
                            <a:outerShdw blurRad="38100" dist="38100" dir="2700000" algn="tl">
                              <a:srgbClr val="000000">
                                <a:alpha val="43137"/>
                              </a:srgbClr>
                            </a:outerShdw>
                          </a:effectLst>
                        </a:rPr>
                        <a:t>Inflation</a:t>
                      </a:r>
                      <a:endParaRPr lang="fr-FR" sz="18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tc>
                <a:tc>
                  <a:txBody>
                    <a:bodyPr/>
                    <a:lstStyle/>
                    <a:p>
                      <a:pPr algn="ctr" rtl="0" fontAlgn="ctr"/>
                      <a:r>
                        <a:rPr lang="fr-FR" sz="1800" b="0" u="none" strike="noStrike" dirty="0">
                          <a:solidFill>
                            <a:schemeClr val="tx1"/>
                          </a:solidFill>
                          <a:effectLst>
                            <a:outerShdw blurRad="38100" dist="38100" dir="2700000" algn="tl">
                              <a:srgbClr val="000000">
                                <a:alpha val="43137"/>
                              </a:srgbClr>
                            </a:outerShdw>
                          </a:effectLst>
                        </a:rPr>
                        <a:t>2022</a:t>
                      </a:r>
                      <a:endParaRPr lang="fr-FR" sz="18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tc>
                <a:tc>
                  <a:txBody>
                    <a:bodyPr/>
                    <a:lstStyle/>
                    <a:p>
                      <a:pPr algn="ctr" rtl="0" fontAlgn="ctr"/>
                      <a:r>
                        <a:rPr lang="fr-FR" sz="1800" b="0" u="none" strike="noStrike" dirty="0">
                          <a:solidFill>
                            <a:schemeClr val="tx1"/>
                          </a:solidFill>
                          <a:effectLst>
                            <a:outerShdw blurRad="38100" dist="38100" dir="2700000" algn="tl">
                              <a:srgbClr val="000000">
                                <a:alpha val="43137"/>
                              </a:srgbClr>
                            </a:outerShdw>
                          </a:effectLst>
                        </a:rPr>
                        <a:t>2023</a:t>
                      </a:r>
                      <a:endParaRPr lang="fr-FR" sz="18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tc>
                <a:tc>
                  <a:txBody>
                    <a:bodyPr/>
                    <a:lstStyle/>
                    <a:p>
                      <a:pPr algn="ctr" rtl="0" fontAlgn="ctr"/>
                      <a:r>
                        <a:rPr lang="fr-FR" sz="1800" b="0" u="none" strike="noStrike" dirty="0">
                          <a:solidFill>
                            <a:schemeClr val="tx1"/>
                          </a:solidFill>
                          <a:effectLst>
                            <a:outerShdw blurRad="38100" dist="38100" dir="2700000" algn="tl">
                              <a:srgbClr val="000000">
                                <a:alpha val="43137"/>
                              </a:srgbClr>
                            </a:outerShdw>
                          </a:effectLst>
                        </a:rPr>
                        <a:t>Prév2024</a:t>
                      </a:r>
                      <a:endParaRPr lang="fr-FR" sz="18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tc>
                <a:tc>
                  <a:txBody>
                    <a:bodyPr/>
                    <a:lstStyle/>
                    <a:p>
                      <a:pPr algn="ctr" rtl="0" fontAlgn="ctr"/>
                      <a:r>
                        <a:rPr lang="fr-FR" sz="1800" b="0" u="none" strike="noStrike" dirty="0">
                          <a:solidFill>
                            <a:schemeClr val="tx1"/>
                          </a:solidFill>
                          <a:effectLst>
                            <a:outerShdw blurRad="38100" dist="38100" dir="2700000" algn="tl">
                              <a:srgbClr val="000000">
                                <a:alpha val="43137"/>
                              </a:srgbClr>
                            </a:outerShdw>
                          </a:effectLst>
                        </a:rPr>
                        <a:t>Prév2025</a:t>
                      </a:r>
                      <a:endParaRPr lang="fr-FR" sz="18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tc>
                <a:tc>
                  <a:txBody>
                    <a:bodyPr/>
                    <a:lstStyle/>
                    <a:p>
                      <a:pPr algn="ctr" rtl="0" fontAlgn="ctr"/>
                      <a:r>
                        <a:rPr lang="fr-FR" sz="1800" b="0" u="none" strike="noStrike" dirty="0">
                          <a:solidFill>
                            <a:schemeClr val="tx1"/>
                          </a:solidFill>
                          <a:effectLst>
                            <a:outerShdw blurRad="38100" dist="38100" dir="2700000" algn="tl">
                              <a:srgbClr val="000000">
                                <a:alpha val="43137"/>
                              </a:srgbClr>
                            </a:outerShdw>
                          </a:effectLst>
                        </a:rPr>
                        <a:t>Prév2026</a:t>
                      </a:r>
                      <a:endParaRPr lang="fr-FR" sz="18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tc>
                <a:tc>
                  <a:txBody>
                    <a:bodyPr/>
                    <a:lstStyle/>
                    <a:p>
                      <a:pPr algn="ctr" rtl="0" fontAlgn="ctr"/>
                      <a:r>
                        <a:rPr lang="fr-FR" sz="1800" b="0" u="none" strike="noStrike" dirty="0">
                          <a:solidFill>
                            <a:schemeClr val="tx1"/>
                          </a:solidFill>
                          <a:effectLst>
                            <a:outerShdw blurRad="38100" dist="38100" dir="2700000" algn="tl">
                              <a:srgbClr val="000000">
                                <a:alpha val="43137"/>
                              </a:srgbClr>
                            </a:outerShdw>
                          </a:effectLst>
                        </a:rPr>
                        <a:t>Prév2027</a:t>
                      </a:r>
                      <a:endParaRPr lang="fr-FR" sz="18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tc>
                <a:extLst>
                  <a:ext uri="{0D108BD9-81ED-4DB2-BD59-A6C34878D82A}">
                    <a16:rowId xmlns:a16="http://schemas.microsoft.com/office/drawing/2014/main" val="2610417507"/>
                  </a:ext>
                </a:extLst>
              </a:tr>
              <a:tr h="261687">
                <a:tc>
                  <a:txBody>
                    <a:bodyPr/>
                    <a:lstStyle/>
                    <a:p>
                      <a:pPr algn="l" rtl="0" fontAlgn="ctr"/>
                      <a:r>
                        <a:rPr lang="fr-FR" sz="1800" b="0" u="none" strike="noStrike" dirty="0">
                          <a:solidFill>
                            <a:schemeClr val="tx1"/>
                          </a:solidFill>
                          <a:effectLst/>
                        </a:rPr>
                        <a:t>Prix à la conso hors tabac</a:t>
                      </a:r>
                      <a:endParaRPr lang="fr-FR"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fr-FR" sz="1800" b="0" u="none" strike="noStrike" dirty="0">
                          <a:solidFill>
                            <a:schemeClr val="tx1"/>
                          </a:solidFill>
                          <a:effectLst/>
                        </a:rPr>
                        <a:t>5,30%</a:t>
                      </a:r>
                      <a:endParaRPr lang="fr-FR"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fr-FR" sz="1800" b="0" u="none" strike="noStrike" dirty="0">
                          <a:solidFill>
                            <a:schemeClr val="tx1"/>
                          </a:solidFill>
                          <a:effectLst/>
                        </a:rPr>
                        <a:t>4,90%</a:t>
                      </a:r>
                      <a:endParaRPr lang="fr-FR"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fr-FR" sz="1800" b="0" u="none" strike="noStrike" dirty="0">
                          <a:solidFill>
                            <a:schemeClr val="tx1"/>
                          </a:solidFill>
                          <a:effectLst/>
                        </a:rPr>
                        <a:t>2,50%</a:t>
                      </a:r>
                      <a:endParaRPr lang="fr-FR"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fr-FR" sz="1800" b="0" u="none" strike="noStrike" dirty="0">
                          <a:solidFill>
                            <a:schemeClr val="tx1"/>
                          </a:solidFill>
                          <a:effectLst/>
                        </a:rPr>
                        <a:t>2,00%</a:t>
                      </a:r>
                      <a:endParaRPr lang="fr-FR"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fr-FR" sz="1800" b="0" u="none" strike="noStrike" dirty="0">
                          <a:solidFill>
                            <a:schemeClr val="tx1"/>
                          </a:solidFill>
                          <a:effectLst/>
                        </a:rPr>
                        <a:t>1,75%</a:t>
                      </a:r>
                      <a:endParaRPr lang="fr-FR"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rtl="0" fontAlgn="ctr"/>
                      <a:r>
                        <a:rPr lang="fr-FR" sz="1800" b="0" u="none" strike="noStrike" dirty="0">
                          <a:solidFill>
                            <a:schemeClr val="tx1"/>
                          </a:solidFill>
                          <a:effectLst/>
                        </a:rPr>
                        <a:t>1,75%</a:t>
                      </a:r>
                      <a:endParaRPr lang="fr-FR" sz="18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6864679"/>
                  </a:ext>
                </a:extLst>
              </a:tr>
              <a:tr h="289787">
                <a:tc>
                  <a:txBody>
                    <a:bodyPr/>
                    <a:lstStyle/>
                    <a:p>
                      <a:pPr algn="l" rtl="0" fontAlgn="ctr"/>
                      <a:r>
                        <a:rPr lang="fr-FR" sz="1200" b="0" u="none" strike="noStrike" dirty="0">
                          <a:solidFill>
                            <a:schemeClr val="tx1"/>
                          </a:solidFill>
                          <a:effectLst>
                            <a:outerShdw blurRad="38100" dist="38100" dir="2700000" algn="tl">
                              <a:srgbClr val="000000">
                                <a:alpha val="43137"/>
                              </a:srgbClr>
                            </a:outerShdw>
                          </a:effectLst>
                        </a:rPr>
                        <a:t>Source: PLF 2024</a:t>
                      </a:r>
                      <a:endParaRPr lang="fr-FR" sz="12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tc>
                <a:tc>
                  <a:txBody>
                    <a:bodyPr/>
                    <a:lstStyle/>
                    <a:p>
                      <a:pPr algn="l" fontAlgn="ctr"/>
                      <a:r>
                        <a:rPr lang="fr-FR" sz="2000" b="0" u="none" strike="noStrike" dirty="0">
                          <a:solidFill>
                            <a:schemeClr val="tx1"/>
                          </a:solidFill>
                          <a:effectLst>
                            <a:outerShdw blurRad="38100" dist="38100" dir="2700000" algn="tl">
                              <a:srgbClr val="000000">
                                <a:alpha val="43137"/>
                              </a:srgbClr>
                            </a:outerShdw>
                          </a:effectLst>
                        </a:rPr>
                        <a:t> </a:t>
                      </a:r>
                      <a:endParaRPr lang="fr-FR" sz="2000" b="0" i="0" u="none" strike="noStrike" dirty="0">
                        <a:solidFill>
                          <a:schemeClr val="tx1"/>
                        </a:solidFill>
                        <a:effectLst>
                          <a:outerShdw blurRad="38100" dist="38100" dir="2700000" algn="tl">
                            <a:srgbClr val="000000">
                              <a:alpha val="43137"/>
                            </a:srgbClr>
                          </a:outerShdw>
                        </a:effectLst>
                        <a:latin typeface="Arial" panose="020B0604020202020204" pitchFamily="34" charset="0"/>
                      </a:endParaRPr>
                    </a:p>
                  </a:txBody>
                  <a:tcPr marL="9525" marR="9525" marT="9525" marB="0" anchor="ctr"/>
                </a:tc>
                <a:tc>
                  <a:txBody>
                    <a:bodyPr/>
                    <a:lstStyle/>
                    <a:p>
                      <a:pPr algn="l" fontAlgn="ctr"/>
                      <a:r>
                        <a:rPr lang="fr-FR" sz="2000" b="0" u="none" strike="noStrike" dirty="0">
                          <a:solidFill>
                            <a:schemeClr val="tx1"/>
                          </a:solidFill>
                          <a:effectLst>
                            <a:outerShdw blurRad="38100" dist="38100" dir="2700000" algn="tl">
                              <a:srgbClr val="000000">
                                <a:alpha val="43137"/>
                              </a:srgbClr>
                            </a:outerShdw>
                          </a:effectLst>
                        </a:rPr>
                        <a:t> </a:t>
                      </a:r>
                      <a:endParaRPr lang="fr-FR" sz="2000" b="0" i="0" u="none" strike="noStrike" dirty="0">
                        <a:solidFill>
                          <a:schemeClr val="tx1"/>
                        </a:solidFill>
                        <a:effectLst>
                          <a:outerShdw blurRad="38100" dist="38100" dir="2700000" algn="tl">
                            <a:srgbClr val="000000">
                              <a:alpha val="43137"/>
                            </a:srgbClr>
                          </a:outerShdw>
                        </a:effectLst>
                        <a:latin typeface="Arial" panose="020B0604020202020204" pitchFamily="34" charset="0"/>
                      </a:endParaRPr>
                    </a:p>
                  </a:txBody>
                  <a:tcPr marL="9525" marR="9525" marT="9525" marB="0" anchor="ctr"/>
                </a:tc>
                <a:tc>
                  <a:txBody>
                    <a:bodyPr/>
                    <a:lstStyle/>
                    <a:p>
                      <a:pPr algn="l" fontAlgn="ctr"/>
                      <a:r>
                        <a:rPr lang="fr-FR" sz="2000" b="0" u="none" strike="noStrike" dirty="0">
                          <a:solidFill>
                            <a:schemeClr val="tx1"/>
                          </a:solidFill>
                          <a:effectLst>
                            <a:outerShdw blurRad="38100" dist="38100" dir="2700000" algn="tl">
                              <a:srgbClr val="000000">
                                <a:alpha val="43137"/>
                              </a:srgbClr>
                            </a:outerShdw>
                          </a:effectLst>
                        </a:rPr>
                        <a:t> </a:t>
                      </a:r>
                      <a:endParaRPr lang="fr-FR" sz="2000" b="0" i="0" u="none" strike="noStrike" dirty="0">
                        <a:solidFill>
                          <a:schemeClr val="tx1"/>
                        </a:solidFill>
                        <a:effectLst>
                          <a:outerShdw blurRad="38100" dist="38100" dir="2700000" algn="tl">
                            <a:srgbClr val="000000">
                              <a:alpha val="43137"/>
                            </a:srgbClr>
                          </a:outerShdw>
                        </a:effectLst>
                        <a:latin typeface="Arial" panose="020B0604020202020204" pitchFamily="34" charset="0"/>
                      </a:endParaRPr>
                    </a:p>
                  </a:txBody>
                  <a:tcPr marL="9525" marR="9525" marT="9525" marB="0" anchor="ctr"/>
                </a:tc>
                <a:tc>
                  <a:txBody>
                    <a:bodyPr/>
                    <a:lstStyle/>
                    <a:p>
                      <a:pPr algn="l" fontAlgn="b"/>
                      <a:endParaRPr lang="fr-FR" sz="18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l" fontAlgn="b"/>
                      <a:endParaRPr lang="fr-FR" sz="18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l" fontAlgn="b"/>
                      <a:endParaRPr lang="fr-FR" sz="18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extLst>
                  <a:ext uri="{0D108BD9-81ED-4DB2-BD59-A6C34878D82A}">
                    <a16:rowId xmlns:a16="http://schemas.microsoft.com/office/drawing/2014/main" val="744157384"/>
                  </a:ext>
                </a:extLst>
              </a:tr>
            </a:tbl>
          </a:graphicData>
        </a:graphic>
      </p:graphicFrame>
      <p:sp>
        <p:nvSpPr>
          <p:cNvPr id="4" name="Espace réservé du pied de page 3">
            <a:extLst>
              <a:ext uri="{FF2B5EF4-FFF2-40B4-BE49-F238E27FC236}">
                <a16:creationId xmlns:a16="http://schemas.microsoft.com/office/drawing/2014/main" id="{827043DF-B469-7048-2320-4CB52594735D}"/>
              </a:ext>
            </a:extLst>
          </p:cNvPr>
          <p:cNvSpPr>
            <a:spLocks noGrp="1"/>
          </p:cNvSpPr>
          <p:nvPr>
            <p:ph type="ftr" sz="quarter" idx="11"/>
          </p:nvPr>
        </p:nvSpPr>
        <p:spPr/>
        <p:txBody>
          <a:bodyPr/>
          <a:lstStyle/>
          <a:p>
            <a:r>
              <a:rPr lang="en-US" dirty="0"/>
              <a:t>La Direction Générale</a:t>
            </a:r>
          </a:p>
        </p:txBody>
      </p:sp>
      <p:sp>
        <p:nvSpPr>
          <p:cNvPr id="7" name="Espace réservé du numéro de diapositive 6">
            <a:extLst>
              <a:ext uri="{FF2B5EF4-FFF2-40B4-BE49-F238E27FC236}">
                <a16:creationId xmlns:a16="http://schemas.microsoft.com/office/drawing/2014/main" id="{08733C2A-81E1-68E3-B99B-4B8D22A9C058}"/>
              </a:ext>
            </a:extLst>
          </p:cNvPr>
          <p:cNvSpPr>
            <a:spLocks noGrp="1"/>
          </p:cNvSpPr>
          <p:nvPr>
            <p:ph type="sldNum" sz="quarter" idx="12"/>
          </p:nvPr>
        </p:nvSpPr>
        <p:spPr/>
        <p:txBody>
          <a:bodyPr/>
          <a:lstStyle/>
          <a:p>
            <a:fld id="{47333891-D5E7-4C7B-BF1D-E855E53CB5A8}" type="slidenum">
              <a:rPr lang="en-US" smtClean="0"/>
              <a:t>4</a:t>
            </a:fld>
            <a:endParaRPr lang="en-US" dirty="0"/>
          </a:p>
        </p:txBody>
      </p:sp>
    </p:spTree>
    <p:extLst>
      <p:ext uri="{BB962C8B-B14F-4D97-AF65-F5344CB8AC3E}">
        <p14:creationId xmlns:p14="http://schemas.microsoft.com/office/powerpoint/2010/main" val="131603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2359" y="293075"/>
            <a:ext cx="8172358" cy="540643"/>
          </a:xfrm>
          <a:prstGeom prst="rect">
            <a:avLst/>
          </a:prstGeom>
          <a:solidFill>
            <a:srgbClr val="B3B3B3"/>
          </a:solidFill>
          <a:ln w="0" cap="flat">
            <a:solidFill>
              <a:srgbClr val="000000"/>
            </a:solidFill>
            <a:prstDash val="solid"/>
            <a:miter/>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Times New Roman" pitchFamily="18"/>
              <a:ea typeface="Lucida Sans Unicode" pitchFamily="2"/>
              <a:cs typeface="Tahoma" pitchFamily="2"/>
            </a:endParaRPr>
          </a:p>
        </p:txBody>
      </p:sp>
      <p:sp>
        <p:nvSpPr>
          <p:cNvPr id="3" name="ZoneTexte 2"/>
          <p:cNvSpPr txBox="1"/>
          <p:nvPr/>
        </p:nvSpPr>
        <p:spPr>
          <a:xfrm>
            <a:off x="457201" y="317003"/>
            <a:ext cx="9483634" cy="377347"/>
          </a:xfrm>
          <a:prstGeom prst="rect">
            <a:avLst/>
          </a:prstGeom>
          <a:noFill/>
          <a:ln cap="flat">
            <a:noFill/>
          </a:ln>
        </p:spPr>
        <p:txBody>
          <a:bodyPr vert="horz" wrap="square" lIns="0" tIns="0" rIns="0" bIns="0" anchor="t" anchorCtr="1"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400" i="0" u="none" strike="noStrike" kern="1200" cap="none" spc="0" baseline="0" dirty="0">
                <a:solidFill>
                  <a:srgbClr val="0070C0"/>
                </a:solidFill>
                <a:effectLst>
                  <a:outerShdw blurRad="38100" dist="38100" dir="2700000" algn="tl">
                    <a:srgbClr val="000000">
                      <a:alpha val="43137"/>
                    </a:srgbClr>
                  </a:outerShdw>
                </a:effectLst>
                <a:uFillTx/>
                <a:latin typeface="Century Gothic" panose="020B0502020202020204" pitchFamily="34" charset="0"/>
                <a:ea typeface="Lucida Sans Unicode" pitchFamily="2"/>
                <a:cs typeface="Tahoma" pitchFamily="2"/>
              </a:rPr>
              <a:t>FINANCES LOCALES / BUDGET 2024</a:t>
            </a:r>
          </a:p>
        </p:txBody>
      </p:sp>
      <p:sp>
        <p:nvSpPr>
          <p:cNvPr id="4" name="ZoneTexte 3"/>
          <p:cNvSpPr txBox="1"/>
          <p:nvPr/>
        </p:nvSpPr>
        <p:spPr>
          <a:xfrm>
            <a:off x="566057" y="986171"/>
            <a:ext cx="9242961" cy="5476499"/>
          </a:xfrm>
          <a:prstGeom prst="rect">
            <a:avLst/>
          </a:prstGeom>
          <a:noFill/>
          <a:ln cap="flat">
            <a:noFill/>
          </a:ln>
        </p:spPr>
        <p:txBody>
          <a:bodyPr vert="horz" wrap="square" lIns="0" tIns="0" rIns="0" bIns="0" anchor="t" anchorCtr="0" compatLnSpc="0">
            <a:spAutoFit/>
          </a:bodyPr>
          <a:lstStyle/>
          <a:p>
            <a:pPr marL="457200" lvl="2" hangingPunct="0">
              <a:spcAft>
                <a:spcPts val="850"/>
              </a:spcAft>
              <a:buSzPts val="1072"/>
              <a:buBlip>
                <a:blip r:embed="rId3"/>
              </a:buBlip>
              <a:defRPr sz="1800" b="0" i="0" u="none" strike="noStrike" kern="0" cap="none" spc="0" baseline="0">
                <a:solidFill>
                  <a:srgbClr val="000000"/>
                </a:solidFill>
                <a:uFillTx/>
              </a:defRPr>
            </a:pPr>
            <a:r>
              <a:rPr lang="fr-FR" kern="100" dirty="0">
                <a:latin typeface="Calibri" panose="020F0502020204030204" pitchFamily="34" charset="0"/>
                <a:ea typeface="Calibri" panose="020F0502020204030204" pitchFamily="34" charset="0"/>
                <a:cs typeface="Times New Roman" panose="02020603050405020304" pitchFamily="18" charset="0"/>
              </a:rPr>
              <a:t> Le rapport de la Cour des comptes de juillet 2023 </a:t>
            </a:r>
            <a:r>
              <a:rPr lang="fr-FR" kern="100" dirty="0">
                <a:effectLst/>
                <a:latin typeface="Calibri" panose="020F0502020204030204" pitchFamily="34" charset="0"/>
                <a:ea typeface="Calibri" panose="020F0502020204030204" pitchFamily="34" charset="0"/>
                <a:cs typeface="Times New Roman" panose="02020603050405020304" pitchFamily="18" charset="0"/>
              </a:rPr>
              <a:t>relève que toutes les catégories de collectivités ont vu leur situation financière s’améliorer</a:t>
            </a:r>
          </a:p>
          <a:p>
            <a:pPr marL="457200" lvl="2" hangingPunct="0">
              <a:spcAft>
                <a:spcPts val="850"/>
              </a:spcAft>
              <a:buSzPts val="1072"/>
              <a:buBlip>
                <a:blip r:embed="rId3"/>
              </a:buBlip>
              <a:defRPr sz="1800" b="0" i="0" u="none" strike="noStrike" kern="0" cap="none" spc="0" baseline="0">
                <a:solidFill>
                  <a:srgbClr val="000000"/>
                </a:solidFill>
                <a:uFillTx/>
              </a:defRPr>
            </a:pPr>
            <a:r>
              <a:rPr lang="fr-FR" kern="100" dirty="0">
                <a:latin typeface="Calibri" panose="020F0502020204030204" pitchFamily="34" charset="0"/>
                <a:ea typeface="Calibri" panose="020F0502020204030204" pitchFamily="34" charset="0"/>
                <a:cs typeface="Times New Roman" panose="02020603050405020304" pitchFamily="18" charset="0"/>
              </a:rPr>
              <a:t> La banque Postale prévoit une hausse des dépenses de fonctionnement de 5,8 en 2023, soit la plus forte évolution depuis 16</a:t>
            </a:r>
            <a:r>
              <a:rPr lang="fr-FR" kern="100" dirty="0">
                <a:effectLst/>
                <a:latin typeface="Calibri" panose="020F0502020204030204" pitchFamily="34" charset="0"/>
                <a:ea typeface="Calibri" panose="020F0502020204030204" pitchFamily="34" charset="0"/>
                <a:cs typeface="Times New Roman" panose="02020603050405020304" pitchFamily="18" charset="0"/>
              </a:rPr>
              <a:t> ans.</a:t>
            </a:r>
          </a:p>
          <a:p>
            <a:pPr marL="457200" lvl="2" hangingPunct="0">
              <a:spcAft>
                <a:spcPts val="850"/>
              </a:spcAft>
              <a:buSzPts val="1072"/>
              <a:defRPr sz="1800" b="0" i="0" u="none" strike="noStrike" kern="0" cap="none" spc="0" baseline="0">
                <a:solidFill>
                  <a:srgbClr val="000000"/>
                </a:solidFill>
                <a:uFillTx/>
              </a:defRPr>
            </a:pPr>
            <a:endParaRPr lang="fr-FR"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1" hangingPunct="0">
              <a:spcAft>
                <a:spcPts val="850"/>
              </a:spcAft>
              <a:buSzPts val="1072"/>
              <a:buBlip>
                <a:blip r:embed="rId3"/>
              </a:buBlip>
              <a:defRPr sz="1800" b="0" i="0" u="none" strike="noStrike" kern="0" cap="none" spc="0" baseline="0">
                <a:solidFill>
                  <a:srgbClr val="000000"/>
                </a:solidFill>
                <a:uFillTx/>
              </a:defRPr>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lvl="3" hangingPunct="0">
              <a:spcAft>
                <a:spcPts val="850"/>
              </a:spcAft>
              <a:buSzPts val="1072"/>
              <a:defRPr sz="1800" b="0" i="0" u="none" strike="noStrike" kern="0" cap="none" spc="0" baseline="0">
                <a:solidFill>
                  <a:srgbClr val="000000"/>
                </a:solidFill>
                <a:uFillTx/>
              </a:defRPr>
            </a:pPr>
            <a:endParaRPr lang="fr-FR" sz="2000" kern="0" dirty="0">
              <a:solidFill>
                <a:srgbClr val="000000"/>
              </a:solidFill>
              <a:latin typeface="Century Gothic" panose="020B0502020202020204" pitchFamily="34" charset="0"/>
              <a:ea typeface="Lucida Sans Unicode" pitchFamily="2"/>
              <a:cs typeface="Tahoma" pitchFamily="2"/>
            </a:endParaRPr>
          </a:p>
          <a:p>
            <a:pPr marL="914400" lvl="3" hangingPunct="0">
              <a:spcAft>
                <a:spcPts val="850"/>
              </a:spcAft>
              <a:buSzPts val="1072"/>
              <a:defRPr sz="1800" b="0" i="0" u="none" strike="noStrike" kern="0" cap="none" spc="0" baseline="0">
                <a:solidFill>
                  <a:srgbClr val="000000"/>
                </a:solidFill>
                <a:uFillTx/>
              </a:defRPr>
            </a:pPr>
            <a:endParaRPr lang="fr-FR" sz="2000" kern="0" dirty="0">
              <a:solidFill>
                <a:srgbClr val="000000"/>
              </a:solidFill>
              <a:latin typeface="Century Gothic" panose="020B0502020202020204" pitchFamily="34" charset="0"/>
              <a:ea typeface="Lucida Sans Unicode" pitchFamily="2"/>
              <a:cs typeface="Tahoma" pitchFamily="2"/>
            </a:endParaRPr>
          </a:p>
          <a:p>
            <a:pPr marL="914400" lvl="3" hangingPunct="0">
              <a:spcAft>
                <a:spcPts val="850"/>
              </a:spcAft>
              <a:buSzPts val="1072"/>
              <a:defRPr sz="1800" b="0" i="0" u="none" strike="noStrike" kern="0" cap="none" spc="0" baseline="0">
                <a:solidFill>
                  <a:srgbClr val="000000"/>
                </a:solidFill>
                <a:uFillTx/>
              </a:defRPr>
            </a:pPr>
            <a:endParaRPr lang="fr-FR" sz="2000" kern="0" dirty="0">
              <a:solidFill>
                <a:srgbClr val="000000"/>
              </a:solidFill>
              <a:latin typeface="Century Gothic" panose="020B0502020202020204" pitchFamily="34" charset="0"/>
              <a:ea typeface="Lucida Sans Unicode" pitchFamily="2"/>
              <a:cs typeface="Tahoma" pitchFamily="2"/>
            </a:endParaRPr>
          </a:p>
          <a:p>
            <a:pPr marL="914400" lvl="3" hangingPunct="0">
              <a:spcAft>
                <a:spcPts val="850"/>
              </a:spcAft>
              <a:buSzPts val="1072"/>
              <a:defRPr sz="1800" b="0" i="0" u="none" strike="noStrike" kern="0" cap="none" spc="0" baseline="0">
                <a:solidFill>
                  <a:srgbClr val="000000"/>
                </a:solidFill>
                <a:uFillTx/>
              </a:defRPr>
            </a:pPr>
            <a:endParaRPr lang="fr-FR" sz="2000" kern="0" dirty="0">
              <a:solidFill>
                <a:srgbClr val="000000"/>
              </a:solidFill>
              <a:latin typeface="Century Gothic" panose="020B0502020202020204" pitchFamily="34" charset="0"/>
              <a:ea typeface="Lucida Sans Unicode" pitchFamily="2"/>
              <a:cs typeface="Tahoma" pitchFamily="2"/>
            </a:endParaRPr>
          </a:p>
          <a:p>
            <a:pPr marL="914400" lvl="3" hangingPunct="0">
              <a:spcAft>
                <a:spcPts val="850"/>
              </a:spcAft>
              <a:buSzPts val="1072"/>
              <a:defRPr sz="1800" b="0" i="0" u="none" strike="noStrike" kern="0" cap="none" spc="0" baseline="0">
                <a:solidFill>
                  <a:srgbClr val="000000"/>
                </a:solidFill>
                <a:uFillTx/>
              </a:defRPr>
            </a:pPr>
            <a:endParaRPr lang="fr-FR" sz="2000" kern="0" dirty="0">
              <a:solidFill>
                <a:srgbClr val="000000"/>
              </a:solidFill>
              <a:latin typeface="Century Gothic" panose="020B0502020202020204" pitchFamily="34" charset="0"/>
              <a:ea typeface="Lucida Sans Unicode" pitchFamily="2"/>
              <a:cs typeface="Tahoma" pitchFamily="2"/>
            </a:endParaRPr>
          </a:p>
          <a:p>
            <a:pPr marL="914400" lvl="3" hangingPunct="0">
              <a:spcAft>
                <a:spcPts val="850"/>
              </a:spcAft>
              <a:buSzPts val="1072"/>
              <a:defRPr sz="1800" b="0" i="0" u="none" strike="noStrike" kern="0" cap="none" spc="0" baseline="0">
                <a:solidFill>
                  <a:srgbClr val="000000"/>
                </a:solidFill>
                <a:uFillTx/>
              </a:defRPr>
            </a:pPr>
            <a:endParaRPr lang="fr-FR" sz="2000" kern="0" dirty="0">
              <a:solidFill>
                <a:srgbClr val="000000"/>
              </a:solidFill>
              <a:latin typeface="Century Gothic" panose="020B0502020202020204" pitchFamily="34" charset="0"/>
              <a:ea typeface="Lucida Sans Unicode" pitchFamily="2"/>
              <a:cs typeface="Tahoma" pitchFamily="2"/>
            </a:endParaRPr>
          </a:p>
          <a:p>
            <a:pPr marL="0" marR="0" lvl="1" indent="0" defTabSz="914400" rtl="0" fontAlgn="auto" hangingPunct="0">
              <a:lnSpc>
                <a:spcPct val="100000"/>
              </a:lnSpc>
              <a:spcBef>
                <a:spcPts val="0"/>
              </a:spcBef>
              <a:spcAft>
                <a:spcPts val="850"/>
              </a:spcAft>
              <a:buSzPts val="1072"/>
              <a:tabLst/>
              <a:defRPr sz="1800" b="0" i="0" u="none" strike="noStrike" kern="0" cap="none" spc="0" baseline="0">
                <a:solidFill>
                  <a:srgbClr val="000000"/>
                </a:solidFill>
                <a:uFillTx/>
              </a:defRPr>
            </a:pPr>
            <a:endParaRPr lang="fr-FR" sz="2000" b="0" i="0" u="none" strike="noStrike" kern="0" cap="none" spc="0" baseline="0" dirty="0">
              <a:solidFill>
                <a:srgbClr val="000000"/>
              </a:solidFill>
              <a:uFillTx/>
              <a:latin typeface="Century Gothic" panose="020B0502020202020204" pitchFamily="34" charset="0"/>
              <a:ea typeface="Lucida Sans Unicode" pitchFamily="2"/>
              <a:cs typeface="Tahoma" pitchFamily="2"/>
            </a:endParaRPr>
          </a:p>
          <a:p>
            <a:pPr marL="0" marR="0" lvl="1" indent="0" defTabSz="914400" rtl="0" fontAlgn="auto" hangingPunct="0">
              <a:lnSpc>
                <a:spcPct val="100000"/>
              </a:lnSpc>
              <a:spcBef>
                <a:spcPts val="0"/>
              </a:spcBef>
              <a:spcAft>
                <a:spcPts val="850"/>
              </a:spcAft>
              <a:buSzPts val="1072"/>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Century Gothic" panose="020B0502020202020204" pitchFamily="34" charset="0"/>
              <a:ea typeface="Lucida Sans Unicode" pitchFamily="2"/>
              <a:cs typeface="Tahoma" pitchFamily="2"/>
            </a:endParaRPr>
          </a:p>
        </p:txBody>
      </p:sp>
      <p:pic>
        <p:nvPicPr>
          <p:cNvPr id="5" name="image11.jpeg">
            <a:extLst>
              <a:ext uri="{FF2B5EF4-FFF2-40B4-BE49-F238E27FC236}">
                <a16:creationId xmlns:a16="http://schemas.microsoft.com/office/drawing/2014/main" id="{82C158E9-9F69-568D-DA1A-714997E27139}"/>
              </a:ext>
            </a:extLst>
          </p:cNvPr>
          <p:cNvPicPr>
            <a:picLocks noChangeAspect="1"/>
          </p:cNvPicPr>
          <p:nvPr/>
        </p:nvPicPr>
        <p:blipFill>
          <a:blip r:embed="rId4" cstate="print"/>
          <a:stretch>
            <a:fillRect/>
          </a:stretch>
        </p:blipFill>
        <p:spPr>
          <a:xfrm>
            <a:off x="1204610" y="2875158"/>
            <a:ext cx="7887855" cy="3450590"/>
          </a:xfrm>
          <a:prstGeom prst="rect">
            <a:avLst/>
          </a:prstGeom>
        </p:spPr>
      </p:pic>
      <p:sp>
        <p:nvSpPr>
          <p:cNvPr id="6" name="Espace réservé du pied de page 5">
            <a:extLst>
              <a:ext uri="{FF2B5EF4-FFF2-40B4-BE49-F238E27FC236}">
                <a16:creationId xmlns:a16="http://schemas.microsoft.com/office/drawing/2014/main" id="{11066723-631E-88B1-0910-92D8DFDD651B}"/>
              </a:ext>
            </a:extLst>
          </p:cNvPr>
          <p:cNvSpPr>
            <a:spLocks noGrp="1"/>
          </p:cNvSpPr>
          <p:nvPr>
            <p:ph type="ftr" sz="quarter" idx="11"/>
          </p:nvPr>
        </p:nvSpPr>
        <p:spPr/>
        <p:txBody>
          <a:bodyPr/>
          <a:lstStyle/>
          <a:p>
            <a:r>
              <a:rPr lang="en-US" dirty="0"/>
              <a:t>La Direction Générale</a:t>
            </a:r>
          </a:p>
        </p:txBody>
      </p:sp>
      <p:sp>
        <p:nvSpPr>
          <p:cNvPr id="7" name="Espace réservé du numéro de diapositive 6">
            <a:extLst>
              <a:ext uri="{FF2B5EF4-FFF2-40B4-BE49-F238E27FC236}">
                <a16:creationId xmlns:a16="http://schemas.microsoft.com/office/drawing/2014/main" id="{D25E058A-6E41-D8A4-C069-C0136F012F86}"/>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55466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2359" y="293075"/>
            <a:ext cx="8172358" cy="540643"/>
          </a:xfrm>
          <a:prstGeom prst="rect">
            <a:avLst/>
          </a:prstGeom>
          <a:solidFill>
            <a:srgbClr val="B3B3B3"/>
          </a:solidFill>
          <a:ln w="0" cap="flat">
            <a:solidFill>
              <a:srgbClr val="000000"/>
            </a:solidFill>
            <a:prstDash val="solid"/>
            <a:miter/>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Times New Roman" pitchFamily="18"/>
              <a:ea typeface="Lucida Sans Unicode" pitchFamily="2"/>
              <a:cs typeface="Tahoma" pitchFamily="2"/>
            </a:endParaRPr>
          </a:p>
        </p:txBody>
      </p:sp>
      <p:sp>
        <p:nvSpPr>
          <p:cNvPr id="3" name="ZoneTexte 2"/>
          <p:cNvSpPr txBox="1"/>
          <p:nvPr/>
        </p:nvSpPr>
        <p:spPr>
          <a:xfrm>
            <a:off x="457201" y="317003"/>
            <a:ext cx="9483634" cy="377347"/>
          </a:xfrm>
          <a:prstGeom prst="rect">
            <a:avLst/>
          </a:prstGeom>
          <a:noFill/>
          <a:ln cap="flat">
            <a:noFill/>
          </a:ln>
        </p:spPr>
        <p:txBody>
          <a:bodyPr vert="horz" wrap="square" lIns="0" tIns="0" rIns="0" bIns="0" anchor="t" anchorCtr="1"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400" i="0" u="none" strike="noStrike" kern="1200" cap="none" spc="0" baseline="0" dirty="0">
                <a:solidFill>
                  <a:srgbClr val="0070C0"/>
                </a:solidFill>
                <a:effectLst>
                  <a:outerShdw blurRad="38100" dist="38100" dir="2700000" algn="tl">
                    <a:srgbClr val="000000">
                      <a:alpha val="43137"/>
                    </a:srgbClr>
                  </a:outerShdw>
                </a:effectLst>
                <a:uFillTx/>
                <a:latin typeface="Century Gothic" panose="020B0502020202020204" pitchFamily="34" charset="0"/>
                <a:ea typeface="Lucida Sans Unicode" pitchFamily="2"/>
                <a:cs typeface="Tahoma" pitchFamily="2"/>
              </a:rPr>
              <a:t>FINANCES LOCALES /BUDGET PRIMITIF 2024</a:t>
            </a:r>
          </a:p>
        </p:txBody>
      </p:sp>
      <p:sp>
        <p:nvSpPr>
          <p:cNvPr id="4" name="ZoneTexte 3"/>
          <p:cNvSpPr txBox="1"/>
          <p:nvPr/>
        </p:nvSpPr>
        <p:spPr>
          <a:xfrm>
            <a:off x="566057" y="986171"/>
            <a:ext cx="9242961" cy="6008248"/>
          </a:xfrm>
          <a:prstGeom prst="rect">
            <a:avLst/>
          </a:prstGeom>
          <a:noFill/>
          <a:ln cap="flat">
            <a:noFill/>
          </a:ln>
        </p:spPr>
        <p:txBody>
          <a:bodyPr vert="horz" wrap="square" lIns="0" tIns="0" rIns="0" bIns="0" anchor="t" anchorCtr="0" compatLnSpc="0">
            <a:spAutoFit/>
          </a:bodyPr>
          <a:lstStyle/>
          <a:p>
            <a:pPr marL="0" lvl="1" hangingPunct="0">
              <a:spcAft>
                <a:spcPts val="850"/>
              </a:spcAft>
              <a:buSzPts val="1072"/>
              <a:buBlip>
                <a:blip r:embed="rId3"/>
              </a:buBlip>
              <a:defRPr sz="1800" b="0" i="0" u="none" strike="noStrike" kern="0" cap="none" spc="0" baseline="0">
                <a:solidFill>
                  <a:srgbClr val="000000"/>
                </a:solidFill>
                <a:uFillTx/>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Les concours financiers aux collectivités en très légère progression</a:t>
            </a:r>
          </a:p>
          <a:p>
            <a:pPr marL="457200" lvl="2" hangingPunct="0">
              <a:spcAft>
                <a:spcPts val="850"/>
              </a:spcAft>
              <a:buSzPts val="1072"/>
              <a:buBlip>
                <a:blip r:embed="rId3"/>
              </a:buBlip>
              <a:defRPr sz="1800" b="0" i="0" u="none" strike="noStrike" kern="0" cap="none" spc="0" baseline="0">
                <a:solidFill>
                  <a:srgbClr val="000000"/>
                </a:solidFill>
                <a:uFillTx/>
              </a:defRPr>
            </a:pPr>
            <a:r>
              <a:rPr lang="fr-FR" sz="1800" kern="0" spc="-5" dirty="0">
                <a:effectLst/>
                <a:latin typeface="Calibri" panose="020F0502020204030204" pitchFamily="34" charset="0"/>
                <a:ea typeface="Calibri" panose="020F0502020204030204" pitchFamily="34" charset="0"/>
                <a:cs typeface="Calibri" panose="020F0502020204030204" pitchFamily="34" charset="0"/>
              </a:rPr>
              <a:t>En</a:t>
            </a:r>
            <a:r>
              <a:rPr lang="fr-FR" sz="1800" kern="0" spc="-55" dirty="0">
                <a:effectLst/>
                <a:latin typeface="Calibri" panose="020F0502020204030204" pitchFamily="34" charset="0"/>
                <a:ea typeface="Calibri" panose="020F0502020204030204" pitchFamily="34" charset="0"/>
                <a:cs typeface="Calibri" panose="020F0502020204030204" pitchFamily="34" charset="0"/>
              </a:rPr>
              <a:t> </a:t>
            </a:r>
            <a:r>
              <a:rPr lang="fr-FR" sz="1800" kern="0" spc="-5" dirty="0">
                <a:effectLst/>
                <a:latin typeface="Calibri" panose="020F0502020204030204" pitchFamily="34" charset="0"/>
                <a:ea typeface="Calibri" panose="020F0502020204030204" pitchFamily="34" charset="0"/>
                <a:cs typeface="Calibri" panose="020F0502020204030204" pitchFamily="34" charset="0"/>
              </a:rPr>
              <a:t>2024,</a:t>
            </a:r>
            <a:r>
              <a:rPr lang="fr-FR" sz="1800" kern="0" spc="-45" dirty="0">
                <a:effectLst/>
                <a:latin typeface="Calibri" panose="020F0502020204030204" pitchFamily="34" charset="0"/>
                <a:ea typeface="Calibri" panose="020F0502020204030204" pitchFamily="34" charset="0"/>
                <a:cs typeface="Calibri" panose="020F0502020204030204" pitchFamily="34" charset="0"/>
              </a:rPr>
              <a:t> </a:t>
            </a:r>
            <a:r>
              <a:rPr lang="fr-FR" sz="1800" kern="0" spc="-5" dirty="0">
                <a:effectLst/>
                <a:latin typeface="Calibri" panose="020F0502020204030204" pitchFamily="34" charset="0"/>
                <a:ea typeface="Calibri" panose="020F0502020204030204" pitchFamily="34" charset="0"/>
                <a:cs typeface="Calibri" panose="020F0502020204030204" pitchFamily="34" charset="0"/>
              </a:rPr>
              <a:t>les</a:t>
            </a:r>
            <a:r>
              <a:rPr lang="fr-FR" sz="1800" kern="0" spc="-45" dirty="0">
                <a:effectLst/>
                <a:latin typeface="Calibri" panose="020F0502020204030204" pitchFamily="34" charset="0"/>
                <a:ea typeface="Calibri" panose="020F0502020204030204" pitchFamily="34" charset="0"/>
                <a:cs typeface="Calibri" panose="020F0502020204030204" pitchFamily="34" charset="0"/>
              </a:rPr>
              <a:t> </a:t>
            </a:r>
            <a:r>
              <a:rPr lang="fr-FR" sz="1800" kern="0" spc="-5" dirty="0">
                <a:effectLst/>
                <a:latin typeface="Calibri" panose="020F0502020204030204" pitchFamily="34" charset="0"/>
                <a:ea typeface="Calibri" panose="020F0502020204030204" pitchFamily="34" charset="0"/>
                <a:cs typeface="Calibri" panose="020F0502020204030204" pitchFamily="34" charset="0"/>
              </a:rPr>
              <a:t>concours</a:t>
            </a:r>
            <a:r>
              <a:rPr lang="fr-FR" sz="1800" kern="0" spc="-4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financiers</a:t>
            </a:r>
            <a:r>
              <a:rPr lang="fr-FR" sz="1800" kern="0" spc="-4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de</a:t>
            </a:r>
            <a:r>
              <a:rPr lang="fr-FR" sz="1800" kern="0" spc="-4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l’État</a:t>
            </a:r>
            <a:r>
              <a:rPr lang="fr-FR" sz="1800" kern="0" spc="-4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aux</a:t>
            </a:r>
            <a:r>
              <a:rPr lang="fr-FR" sz="1800" kern="0" spc="-4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collectivités</a:t>
            </a:r>
            <a:r>
              <a:rPr lang="fr-FR" sz="1800" kern="0" spc="-45" dirty="0">
                <a:effectLst/>
                <a:latin typeface="Calibri" panose="020F0502020204030204" pitchFamily="34" charset="0"/>
                <a:ea typeface="Calibri" panose="020F0502020204030204" pitchFamily="34" charset="0"/>
                <a:cs typeface="Calibri" panose="020F0502020204030204" pitchFamily="34" charset="0"/>
              </a:rPr>
              <a:t> devraient atteindre </a:t>
            </a:r>
            <a:r>
              <a:rPr lang="fr-FR" sz="1800" kern="0" dirty="0">
                <a:effectLst/>
                <a:latin typeface="Calibri" panose="020F0502020204030204" pitchFamily="34" charset="0"/>
                <a:ea typeface="Calibri" panose="020F0502020204030204" pitchFamily="34" charset="0"/>
                <a:cs typeface="Calibri" panose="020F0502020204030204" pitchFamily="34" charset="0"/>
              </a:rPr>
              <a:t>54,79</a:t>
            </a:r>
            <a:r>
              <a:rPr lang="fr-FR" sz="1800" kern="0" spc="-5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Md€</a:t>
            </a:r>
            <a:r>
              <a:rPr lang="fr-FR" sz="1800" kern="0" spc="-3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soit</a:t>
            </a:r>
            <a:r>
              <a:rPr lang="fr-FR" sz="1800" kern="0" spc="-6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+1.1</a:t>
            </a:r>
            <a:r>
              <a:rPr lang="fr-FR" sz="1800" kern="0" spc="-6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Mds</a:t>
            </a:r>
            <a:r>
              <a:rPr lang="fr-FR" sz="1800" kern="0" spc="-4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a:t>
            </a:r>
            <a:r>
              <a:rPr lang="fr-FR" sz="1800" kern="0" spc="-3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par</a:t>
            </a:r>
            <a:r>
              <a:rPr lang="fr-FR" sz="1800" kern="0" spc="-5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rapport</a:t>
            </a:r>
            <a:r>
              <a:rPr lang="fr-FR" sz="1800" kern="0" spc="-23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à</a:t>
            </a:r>
            <a:r>
              <a:rPr lang="fr-FR" sz="1800" kern="0" spc="-3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2023. La</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DGF</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augmentera</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de</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nouveau</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en</a:t>
            </a:r>
            <a:r>
              <a:rPr lang="fr-FR" sz="1800" kern="0" spc="-3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2024 </a:t>
            </a:r>
            <a:r>
              <a:rPr lang="fr-FR" sz="1800" kern="0" spc="-23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de 220</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M€</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(à périmètre</a:t>
            </a:r>
            <a:r>
              <a:rPr lang="fr-FR" sz="1800" kern="0" spc="-1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constant)</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pour</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dépasser</a:t>
            </a:r>
            <a:r>
              <a:rPr lang="fr-FR" sz="1800" kern="0" spc="-1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27.1</a:t>
            </a:r>
            <a:r>
              <a:rPr lang="fr-FR" sz="1800" kern="0" spc="-1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Md€;</a:t>
            </a:r>
          </a:p>
          <a:p>
            <a:pPr marL="457200" lvl="2" hangingPunct="0">
              <a:spcAft>
                <a:spcPts val="850"/>
              </a:spcAft>
              <a:buSzPts val="1072"/>
              <a:buBlip>
                <a:blip r:embed="rId3"/>
              </a:buBlip>
              <a:defRPr sz="1800" b="0" i="0" u="none" strike="noStrike" kern="0" cap="none" spc="0" baseline="0">
                <a:solidFill>
                  <a:srgbClr val="000000"/>
                </a:solidFill>
                <a:uFillTx/>
              </a:defRPr>
            </a:pPr>
            <a:r>
              <a:rPr lang="fr-FR" kern="0" dirty="0">
                <a:latin typeface="Calibri" panose="020F0502020204030204" pitchFamily="34" charset="0"/>
                <a:ea typeface="Calibri" panose="020F0502020204030204" pitchFamily="34" charset="0"/>
                <a:cs typeface="Calibri" panose="020F0502020204030204" pitchFamily="34" charset="0"/>
              </a:rPr>
              <a:t>L</a:t>
            </a:r>
            <a:r>
              <a:rPr lang="fr-FR" sz="1800" kern="0" dirty="0">
                <a:effectLst/>
                <a:latin typeface="Calibri" panose="020F0502020204030204" pitchFamily="34" charset="0"/>
                <a:ea typeface="Calibri" panose="020F0502020204030204" pitchFamily="34" charset="0"/>
                <a:cs typeface="Calibri" panose="020F0502020204030204" pitchFamily="34" charset="0"/>
              </a:rPr>
              <a:t>es</a:t>
            </a:r>
            <a:r>
              <a:rPr lang="fr-FR" sz="1800" kern="0" spc="-3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associations</a:t>
            </a:r>
            <a:r>
              <a:rPr lang="fr-FR" sz="1800" kern="0" spc="-3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d’élus</a:t>
            </a:r>
            <a:r>
              <a:rPr lang="fr-FR" sz="1800" kern="0" spc="-35" dirty="0">
                <a:effectLst/>
                <a:latin typeface="Calibri" panose="020F0502020204030204" pitchFamily="34" charset="0"/>
                <a:ea typeface="Calibri" panose="020F0502020204030204" pitchFamily="34" charset="0"/>
                <a:cs typeface="Calibri" panose="020F0502020204030204" pitchFamily="34" charset="0"/>
              </a:rPr>
              <a:t> veul</a:t>
            </a:r>
            <a:r>
              <a:rPr lang="fr-FR" sz="1800" kern="0" dirty="0">
                <a:effectLst/>
                <a:latin typeface="Calibri" panose="020F0502020204030204" pitchFamily="34" charset="0"/>
                <a:ea typeface="Calibri" panose="020F0502020204030204" pitchFamily="34" charset="0"/>
                <a:cs typeface="Calibri" panose="020F0502020204030204" pitchFamily="34" charset="0"/>
              </a:rPr>
              <a:t>ent</a:t>
            </a:r>
            <a:r>
              <a:rPr lang="fr-FR" sz="1800" kern="0" spc="-23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une</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évolution</a:t>
            </a:r>
            <a:r>
              <a:rPr lang="fr-FR" sz="1800" kern="0" spc="-2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de</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la</a:t>
            </a:r>
            <a:r>
              <a:rPr lang="fr-FR" sz="1800" kern="0" spc="-3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DGF</a:t>
            </a:r>
            <a:r>
              <a:rPr lang="fr-FR" sz="1800" kern="0" spc="-3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assise</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sur</a:t>
            </a:r>
            <a:r>
              <a:rPr lang="fr-FR" sz="1800" kern="0" spc="-3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l’inflation</a:t>
            </a:r>
            <a:r>
              <a:rPr lang="fr-FR" sz="1800" kern="0" spc="-3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pour</a:t>
            </a:r>
            <a:r>
              <a:rPr lang="fr-FR" sz="1800" kern="0" spc="-3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faire</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face</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à</a:t>
            </a:r>
            <a:r>
              <a:rPr lang="fr-FR" sz="1800" kern="0" spc="-3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la</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progression</a:t>
            </a:r>
            <a:r>
              <a:rPr lang="fr-FR" sz="1800" kern="0" spc="-2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importante</a:t>
            </a:r>
            <a:r>
              <a:rPr lang="fr-FR" sz="1800" kern="0" spc="-24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de leurs dépenses</a:t>
            </a:r>
            <a:r>
              <a:rPr lang="fr-FR" sz="1800" kern="0" spc="-1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énergie</a:t>
            </a:r>
            <a:r>
              <a:rPr lang="fr-FR" sz="1800" kern="0" spc="-1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et alimentaires</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(restauration</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scolaire);</a:t>
            </a:r>
          </a:p>
          <a:p>
            <a:pPr marL="457200" lvl="2" hangingPunct="0">
              <a:spcAft>
                <a:spcPts val="850"/>
              </a:spcAft>
              <a:buSzPts val="1072"/>
              <a:buBlip>
                <a:blip r:embed="rId3"/>
              </a:buBlip>
              <a:defRPr sz="1800" b="0" i="0" u="none" strike="noStrike" kern="0" cap="none" spc="0" baseline="0">
                <a:solidFill>
                  <a:srgbClr val="000000"/>
                </a:solidFill>
                <a:uFillTx/>
              </a:defRPr>
            </a:pPr>
            <a:r>
              <a:rPr lang="fr-FR" sz="1800" kern="0" dirty="0">
                <a:effectLst/>
                <a:latin typeface="Calibri" panose="020F0502020204030204" pitchFamily="34" charset="0"/>
                <a:ea typeface="Calibri" panose="020F0502020204030204" pitchFamily="34" charset="0"/>
                <a:cs typeface="Calibri" panose="020F0502020204030204" pitchFamily="34" charset="0"/>
              </a:rPr>
              <a:t>L’extension du FCTVA aux aménagements de terrains représente une aide de 250 M€ en faveur de l’investissement</a:t>
            </a:r>
            <a:r>
              <a:rPr lang="fr-FR" sz="1800" kern="0" spc="-23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pour conduire les projets de renaturation. Les dotations de soutien à l’investissement local de droit commun sont</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maintenues à 2 Md€.</a:t>
            </a:r>
          </a:p>
          <a:p>
            <a:pPr marL="457200" lvl="2" hangingPunct="0">
              <a:spcAft>
                <a:spcPts val="850"/>
              </a:spcAft>
              <a:buSzPts val="1072"/>
              <a:buBlip>
                <a:blip r:embed="rId3"/>
              </a:buBlip>
              <a:defRPr sz="1800" b="0" i="0" u="none" strike="noStrike" kern="0" cap="none" spc="0" baseline="0">
                <a:solidFill>
                  <a:srgbClr val="000000"/>
                </a:solidFill>
                <a:uFillTx/>
              </a:defRPr>
            </a:pPr>
            <a:r>
              <a:rPr lang="fr-FR" sz="1800" kern="0" dirty="0">
                <a:effectLst/>
                <a:latin typeface="Calibri" panose="020F0502020204030204" pitchFamily="34" charset="0"/>
                <a:ea typeface="Calibri" panose="020F0502020204030204" pitchFamily="34" charset="0"/>
                <a:cs typeface="Calibri" panose="020F0502020204030204" pitchFamily="34" charset="0"/>
              </a:rPr>
              <a:t> La DSIL exceptionnelle qui s’inscrit dans le cadre du plan de relance, vient également soutenir</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l’investissement public local à hauteur de 111 M€.</a:t>
            </a:r>
          </a:p>
          <a:p>
            <a:pPr marL="457200" lvl="2" hangingPunct="0">
              <a:spcAft>
                <a:spcPts val="850"/>
              </a:spcAft>
              <a:buSzPts val="1072"/>
              <a:buBlip>
                <a:blip r:embed="rId3"/>
              </a:buBlip>
              <a:defRPr sz="1800" b="0" i="0" u="none" strike="noStrike" kern="0" cap="none" spc="0" baseline="0">
                <a:solidFill>
                  <a:srgbClr val="000000"/>
                </a:solidFill>
                <a:uFillTx/>
              </a:defRPr>
            </a:pPr>
            <a:r>
              <a:rPr lang="fr-FR" sz="1800" kern="0" dirty="0">
                <a:effectLst/>
                <a:latin typeface="Calibri" panose="020F0502020204030204" pitchFamily="34" charset="0"/>
                <a:ea typeface="Calibri" panose="020F0502020204030204" pitchFamily="34" charset="0"/>
                <a:cs typeface="Calibri" panose="020F0502020204030204" pitchFamily="34" charset="0"/>
              </a:rPr>
              <a:t> Afin</a:t>
            </a:r>
            <a:r>
              <a:rPr lang="fr-FR" sz="1800" kern="0" spc="-2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de</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faire</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face</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au</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flux</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de</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demandes</a:t>
            </a:r>
            <a:r>
              <a:rPr lang="fr-FR" sz="1800" kern="0" spc="-1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de</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délivrance</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de</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titres</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d’identité,</a:t>
            </a:r>
            <a:r>
              <a:rPr lang="fr-FR" sz="1800" kern="0" spc="-23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la dotation titres sécurisés sera abondée de 47,6 M€ pour être portée à 100 M€.</a:t>
            </a:r>
          </a:p>
          <a:p>
            <a:pPr marL="457200" lvl="2" hangingPunct="0">
              <a:spcAft>
                <a:spcPts val="850"/>
              </a:spcAft>
              <a:buSzPts val="1072"/>
              <a:buBlip>
                <a:blip r:embed="rId3"/>
              </a:buBlip>
              <a:defRPr sz="1800" b="0" i="0" u="none" strike="noStrike" kern="0" cap="none" spc="0" baseline="0">
                <a:solidFill>
                  <a:srgbClr val="000000"/>
                </a:solidFill>
                <a:uFillTx/>
              </a:defRPr>
            </a:pPr>
            <a:r>
              <a:rPr lang="fr-FR" sz="1800" kern="0" dirty="0">
                <a:effectLst/>
                <a:latin typeface="Calibri" panose="020F0502020204030204" pitchFamily="34" charset="0"/>
                <a:ea typeface="Calibri" panose="020F0502020204030204" pitchFamily="34" charset="0"/>
                <a:cs typeface="Calibri" panose="020F0502020204030204" pitchFamily="34" charset="0"/>
              </a:rPr>
              <a:t> Enfin, la lutte</a:t>
            </a:r>
            <a:r>
              <a:rPr lang="fr-FR" sz="1800" kern="0" spc="-3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contre</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les</a:t>
            </a:r>
            <a:r>
              <a:rPr lang="fr-FR" sz="1800" kern="0" spc="-4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violences</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faites</a:t>
            </a:r>
            <a:r>
              <a:rPr lang="fr-FR" sz="1800" kern="0" spc="-2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aux</a:t>
            </a:r>
            <a:r>
              <a:rPr lang="fr-FR" sz="1800" kern="0" spc="-4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élus</a:t>
            </a:r>
            <a:r>
              <a:rPr lang="fr-FR" kern="0" dirty="0">
                <a:latin typeface="Calibri" panose="020F0502020204030204" pitchFamily="34" charset="0"/>
                <a:ea typeface="Calibri" panose="020F0502020204030204" pitchFamily="34" charset="0"/>
                <a:cs typeface="Calibri" panose="020F0502020204030204" pitchFamily="34" charset="0"/>
              </a:rPr>
              <a:t> va </a:t>
            </a:r>
            <a:r>
              <a:rPr lang="fr-FR" sz="1800" kern="0" dirty="0">
                <a:effectLst/>
                <a:latin typeface="Calibri" panose="020F0502020204030204" pitchFamily="34" charset="0"/>
                <a:ea typeface="Calibri" panose="020F0502020204030204" pitchFamily="34" charset="0"/>
                <a:cs typeface="Calibri" panose="020F0502020204030204" pitchFamily="34" charset="0"/>
              </a:rPr>
              <a:t>mobiliser 5</a:t>
            </a:r>
            <a:r>
              <a:rPr lang="fr-FR" sz="1800" kern="0" spc="-3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M€</a:t>
            </a:r>
            <a:r>
              <a:rPr lang="fr-FR" sz="1800" kern="0" spc="-235" dirty="0">
                <a:effectLst/>
                <a:latin typeface="Calibri" panose="020F0502020204030204" pitchFamily="34" charset="0"/>
                <a:ea typeface="Calibri" panose="020F0502020204030204" pitchFamily="34" charset="0"/>
                <a:cs typeface="Calibri" panose="020F0502020204030204" pitchFamily="34" charset="0"/>
              </a:rPr>
              <a:t>  en </a:t>
            </a:r>
            <a:r>
              <a:rPr lang="fr-FR" sz="1800" kern="0" spc="-1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2024.</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2" hangingPunct="0">
              <a:spcAft>
                <a:spcPts val="850"/>
              </a:spcAft>
              <a:buSzPts val="1072"/>
              <a:buBlip>
                <a:blip r:embed="rId3"/>
              </a:buBlip>
              <a:defRPr sz="1800" b="0" i="0" u="none" strike="noStrike" kern="0" cap="none" spc="0" baseline="0">
                <a:solidFill>
                  <a:srgbClr val="000000"/>
                </a:solidFill>
                <a:uFillTx/>
              </a:defRPr>
            </a:pPr>
            <a:r>
              <a:rPr lang="fr-FR" kern="0" dirty="0">
                <a:latin typeface="Calibri" panose="020F0502020204030204" pitchFamily="34" charset="0"/>
                <a:ea typeface="Calibri" panose="020F0502020204030204" pitchFamily="34" charset="0"/>
                <a:cs typeface="Calibri" panose="020F0502020204030204" pitchFamily="34" charset="0"/>
              </a:rPr>
              <a:t>Ecologie:</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pérennisation</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et</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spc="-5" dirty="0">
                <a:effectLst/>
                <a:latin typeface="Calibri" panose="020F0502020204030204" pitchFamily="34" charset="0"/>
                <a:ea typeface="Calibri" panose="020F0502020204030204" pitchFamily="34" charset="0"/>
                <a:cs typeface="Calibri" panose="020F0502020204030204" pitchFamily="34" charset="0"/>
              </a:rPr>
              <a:t>augmentation</a:t>
            </a:r>
            <a:r>
              <a:rPr lang="fr-FR" sz="1800" kern="0" spc="-5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du</a:t>
            </a:r>
            <a:r>
              <a:rPr lang="fr-FR" sz="1800" kern="0" spc="-5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fonds</a:t>
            </a:r>
            <a:r>
              <a:rPr lang="fr-FR" sz="1800" kern="0" spc="-4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vert</a:t>
            </a:r>
            <a:r>
              <a:rPr lang="fr-FR" sz="1800" kern="0" spc="-4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et</a:t>
            </a:r>
            <a:r>
              <a:rPr lang="fr-FR" sz="1800" kern="0" spc="-4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un</a:t>
            </a:r>
            <a:r>
              <a:rPr lang="fr-FR" sz="1800" kern="0" spc="-5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verdissement</a:t>
            </a:r>
            <a:r>
              <a:rPr lang="fr-FR" sz="1800" kern="0" spc="-4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accru</a:t>
            </a:r>
            <a:r>
              <a:rPr lang="fr-FR" sz="1800" kern="0" spc="-60"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des</a:t>
            </a:r>
            <a:r>
              <a:rPr lang="fr-FR" sz="1800" kern="0" spc="-4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dotations pour 2,5 Md€ (2Mds € en 2023). Priorité, la rénovation des écoles pour lesquelles 500 M€ sont</a:t>
            </a:r>
            <a:r>
              <a:rPr lang="fr-FR" sz="1800" kern="0" spc="5" dirty="0">
                <a:effectLst/>
                <a:latin typeface="Calibri" panose="020F0502020204030204" pitchFamily="34" charset="0"/>
                <a:ea typeface="Calibri" panose="020F0502020204030204" pitchFamily="34" charset="0"/>
                <a:cs typeface="Calibri" panose="020F0502020204030204" pitchFamily="34" charset="0"/>
              </a:rPr>
              <a:t> </a:t>
            </a:r>
            <a:r>
              <a:rPr lang="fr-FR" sz="1800" kern="0" dirty="0">
                <a:effectLst/>
                <a:latin typeface="Calibri" panose="020F0502020204030204" pitchFamily="34" charset="0"/>
                <a:ea typeface="Calibri" panose="020F0502020204030204" pitchFamily="34" charset="0"/>
                <a:cs typeface="Calibri" panose="020F0502020204030204" pitchFamily="34" charset="0"/>
              </a:rPr>
              <a:t>fléchés sur le fonds vert, avec un objectif de 2 000 écoles rénovées en 2024.</a:t>
            </a:r>
          </a:p>
          <a:p>
            <a:pPr marL="457200" lvl="2" hangingPunct="0">
              <a:spcAft>
                <a:spcPts val="850"/>
              </a:spcAft>
              <a:buSzPts val="1072"/>
              <a:buBlip>
                <a:blip r:embed="rId3"/>
              </a:buBlip>
              <a:defRPr sz="1800" b="0" i="0" u="none" strike="noStrike" kern="0" cap="none" spc="0" baseline="0">
                <a:solidFill>
                  <a:srgbClr val="000000"/>
                </a:solidFill>
                <a:uFillTx/>
              </a:defRPr>
            </a:pPr>
            <a:r>
              <a:rPr lang="fr-FR" kern="0" dirty="0">
                <a:latin typeface="Calibri" panose="020F0502020204030204" pitchFamily="34" charset="0"/>
                <a:ea typeface="Calibri" panose="020F0502020204030204" pitchFamily="34" charset="0"/>
                <a:cs typeface="Calibri" panose="020F0502020204030204" pitchFamily="34" charset="0"/>
              </a:rPr>
              <a:t> </a:t>
            </a:r>
            <a:r>
              <a:rPr lang="fr-FR" sz="1800"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La revalorisation</a:t>
            </a:r>
            <a:r>
              <a:rPr lang="fr-FR" sz="1800" kern="0" spc="3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800"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forfaitaire</a:t>
            </a:r>
            <a:r>
              <a:rPr lang="fr-FR" sz="1800" kern="0" spc="3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800"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des</a:t>
            </a:r>
            <a:r>
              <a:rPr lang="fr-FR" sz="1800" kern="0" spc="25"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800"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valeurs</a:t>
            </a:r>
            <a:r>
              <a:rPr lang="fr-FR" sz="1800" kern="0" spc="35"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800"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locatives</a:t>
            </a:r>
            <a:r>
              <a:rPr lang="fr-FR" sz="1800" kern="0" spc="65"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800"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des</a:t>
            </a:r>
            <a:r>
              <a:rPr lang="fr-FR" sz="1800" kern="0" spc="25"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800"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locaux</a:t>
            </a:r>
            <a:r>
              <a:rPr lang="fr-FR" sz="1800" kern="0" spc="3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800"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d’habitation</a:t>
            </a:r>
            <a:r>
              <a:rPr lang="fr-FR" sz="1800" kern="0" spc="35"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800"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reste</a:t>
            </a:r>
            <a:r>
              <a:rPr lang="fr-FR" sz="1800" kern="0" spc="3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800"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inchangée</a:t>
            </a:r>
            <a:r>
              <a:rPr lang="fr-FR" sz="1800" kern="0" spc="35"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t>
            </a:r>
            <a:endParaRPr lang="fr-FR" sz="2000" b="0" i="0" u="none" strike="noStrike" kern="1200" cap="none" spc="0" baseline="0" dirty="0">
              <a:solidFill>
                <a:srgbClr val="000000"/>
              </a:solidFill>
              <a:uFillTx/>
              <a:latin typeface="Century Gothic" panose="020B0502020202020204" pitchFamily="34" charset="0"/>
              <a:ea typeface="Lucida Sans Unicode" pitchFamily="2"/>
              <a:cs typeface="Tahoma" pitchFamily="2"/>
            </a:endParaRPr>
          </a:p>
        </p:txBody>
      </p:sp>
      <p:sp>
        <p:nvSpPr>
          <p:cNvPr id="5" name="Espace réservé du pied de page 4">
            <a:extLst>
              <a:ext uri="{FF2B5EF4-FFF2-40B4-BE49-F238E27FC236}">
                <a16:creationId xmlns:a16="http://schemas.microsoft.com/office/drawing/2014/main" id="{0CA05A2A-6F7E-E712-6D49-C814C8536AEC}"/>
              </a:ext>
            </a:extLst>
          </p:cNvPr>
          <p:cNvSpPr>
            <a:spLocks noGrp="1"/>
          </p:cNvSpPr>
          <p:nvPr>
            <p:ph type="ftr" sz="quarter" idx="11"/>
          </p:nvPr>
        </p:nvSpPr>
        <p:spPr/>
        <p:txBody>
          <a:bodyPr/>
          <a:lstStyle/>
          <a:p>
            <a:r>
              <a:rPr lang="en-US" dirty="0"/>
              <a:t>La Direction Générale</a:t>
            </a:r>
          </a:p>
        </p:txBody>
      </p:sp>
      <p:sp>
        <p:nvSpPr>
          <p:cNvPr id="6" name="Espace réservé du numéro de diapositive 5">
            <a:extLst>
              <a:ext uri="{FF2B5EF4-FFF2-40B4-BE49-F238E27FC236}">
                <a16:creationId xmlns:a16="http://schemas.microsoft.com/office/drawing/2014/main" id="{CDE4B4B6-D46A-80C3-D058-C762CFBA598E}"/>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76437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2359" y="293075"/>
            <a:ext cx="8172358" cy="540643"/>
          </a:xfrm>
          <a:prstGeom prst="rect">
            <a:avLst/>
          </a:prstGeom>
          <a:solidFill>
            <a:srgbClr val="B3B3B3"/>
          </a:solidFill>
          <a:ln w="0" cap="flat">
            <a:solidFill>
              <a:srgbClr val="000000"/>
            </a:solidFill>
            <a:prstDash val="solid"/>
            <a:miter/>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Times New Roman" pitchFamily="18"/>
              <a:ea typeface="Lucida Sans Unicode" pitchFamily="2"/>
              <a:cs typeface="Tahoma" pitchFamily="2"/>
            </a:endParaRPr>
          </a:p>
        </p:txBody>
      </p:sp>
      <p:sp>
        <p:nvSpPr>
          <p:cNvPr id="3" name="ZoneTexte 2"/>
          <p:cNvSpPr txBox="1"/>
          <p:nvPr/>
        </p:nvSpPr>
        <p:spPr>
          <a:xfrm>
            <a:off x="457201" y="317003"/>
            <a:ext cx="9483634" cy="377347"/>
          </a:xfrm>
          <a:prstGeom prst="rect">
            <a:avLst/>
          </a:prstGeom>
          <a:noFill/>
          <a:ln cap="flat">
            <a:noFill/>
          </a:ln>
        </p:spPr>
        <p:txBody>
          <a:bodyPr vert="horz" wrap="square" lIns="0" tIns="0" rIns="0" bIns="0" anchor="t" anchorCtr="1"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400" i="0" u="none" strike="noStrike" kern="1200" cap="none" spc="0" baseline="0" dirty="0">
                <a:solidFill>
                  <a:srgbClr val="0070C0"/>
                </a:solidFill>
                <a:effectLst>
                  <a:outerShdw blurRad="38100" dist="38100" dir="2700000" algn="tl">
                    <a:srgbClr val="000000">
                      <a:alpha val="43137"/>
                    </a:srgbClr>
                  </a:outerShdw>
                </a:effectLst>
                <a:uFillTx/>
                <a:latin typeface="Century Gothic" panose="020B0502020202020204" pitchFamily="34" charset="0"/>
                <a:ea typeface="Lucida Sans Unicode" pitchFamily="2"/>
                <a:cs typeface="Tahoma" pitchFamily="2"/>
              </a:rPr>
              <a:t>FINANCES LOCALES/ BUDGET 2024</a:t>
            </a:r>
          </a:p>
        </p:txBody>
      </p:sp>
      <p:sp>
        <p:nvSpPr>
          <p:cNvPr id="4" name="ZoneTexte 3"/>
          <p:cNvSpPr txBox="1"/>
          <p:nvPr/>
        </p:nvSpPr>
        <p:spPr>
          <a:xfrm>
            <a:off x="566057" y="986171"/>
            <a:ext cx="9242961" cy="4935325"/>
          </a:xfrm>
          <a:prstGeom prst="rect">
            <a:avLst/>
          </a:prstGeom>
          <a:noFill/>
          <a:ln cap="flat">
            <a:noFill/>
          </a:ln>
        </p:spPr>
        <p:txBody>
          <a:bodyPr vert="horz" wrap="square" lIns="0" tIns="0" rIns="0" bIns="0" anchor="t" anchorCtr="0" compatLnSpc="0">
            <a:spAutoFit/>
          </a:bodyPr>
          <a:lstStyle/>
          <a:p>
            <a:pPr lvl="1">
              <a:lnSpc>
                <a:spcPct val="107000"/>
              </a:lnSpc>
              <a:spcBef>
                <a:spcPts val="215"/>
              </a:spcBef>
              <a:spcAft>
                <a:spcPts val="800"/>
              </a:spcAft>
              <a:buSzPts val="1100"/>
              <a:tabLst>
                <a:tab pos="481330" algn="l"/>
              </a:tabLst>
            </a:pPr>
            <a:r>
              <a:rPr lang="fr-FR" sz="1800" b="1" u="sng"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Autres</a:t>
            </a:r>
            <a:r>
              <a:rPr lang="fr-FR" sz="1800" b="1" u="sng" kern="0" spc="-25"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800" b="1" u="sng"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mesures</a:t>
            </a:r>
            <a:r>
              <a:rPr lang="fr-FR" sz="1800" b="1" u="sng" kern="0" spc="5"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800" b="1" u="sng"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du</a:t>
            </a:r>
            <a:r>
              <a:rPr lang="fr-FR" sz="1800" b="1" u="sng" kern="0" spc="-15"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800" b="1" u="sng"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PLF</a:t>
            </a:r>
            <a:r>
              <a:rPr lang="fr-FR" sz="1800" b="1" u="sng" kern="0" spc="-25"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800" b="1" u="sng"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2024 impactant le</a:t>
            </a:r>
            <a:r>
              <a:rPr lang="fr-FR" sz="1800" b="1" u="sng" kern="0" spc="-2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800" b="1" u="sng"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bloc</a:t>
            </a:r>
            <a:r>
              <a:rPr lang="fr-FR" sz="1800" b="1" u="sng" kern="0" spc="-15"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800" b="1" u="sng" kern="0" spc="-10"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communal</a:t>
            </a:r>
            <a:endParaRPr lang="fr-FR" b="1" u="sng" kern="100" spc="-10" dirty="0">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p>
            <a:pPr marL="457200" lvl="2" hangingPunct="0">
              <a:spcAft>
                <a:spcPts val="850"/>
              </a:spcAft>
              <a:buSzPts val="1072"/>
              <a:buBlip>
                <a:blip r:embed="rId3"/>
              </a:buBlip>
              <a:defRPr sz="1800" b="0" i="0" u="none" strike="noStrike" kern="0" cap="none" spc="0" baseline="0">
                <a:solidFill>
                  <a:srgbClr val="000000"/>
                </a:solidFill>
                <a:uFillTx/>
              </a:defRPr>
            </a:pPr>
            <a:r>
              <a:rPr lang="fr-FR" sz="2000" kern="0" spc="-5" dirty="0">
                <a:effectLst/>
                <a:latin typeface="Calibri" panose="020F0502020204030204" pitchFamily="34" charset="0"/>
                <a:ea typeface="Calibri" panose="020F0502020204030204" pitchFamily="34" charset="0"/>
                <a:cs typeface="Calibri" panose="020F0502020204030204" pitchFamily="34" charset="0"/>
              </a:rPr>
              <a:t> </a:t>
            </a:r>
            <a:r>
              <a:rPr lang="fr-FR" sz="2000" kern="0" dirty="0">
                <a:latin typeface="Calibri" panose="020F0502020204030204" pitchFamily="34" charset="0"/>
                <a:ea typeface="Calibri" panose="020F0502020204030204" pitchFamily="34" charset="0"/>
                <a:cs typeface="Calibri" panose="020F0502020204030204" pitchFamily="34" charset="0"/>
              </a:rPr>
              <a:t> S</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uppression progressive de la Cotisation à la valeur ajoutée des entreprises (CVAE</a:t>
            </a:r>
            <a:r>
              <a:rPr lang="fr-FR" sz="2000" kern="0" spc="-23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perçue</a:t>
            </a:r>
            <a:r>
              <a:rPr lang="fr-FR" sz="2000" kern="0" spc="-2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par</a:t>
            </a:r>
            <a:r>
              <a:rPr lang="fr-FR" sz="2000" kern="0" spc="-2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BM).</a:t>
            </a:r>
            <a:r>
              <a:rPr lang="fr-FR" sz="2000" kern="0" spc="-2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Le</a:t>
            </a:r>
            <a:r>
              <a:rPr lang="fr-FR" sz="2000" kern="0" spc="-1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taux</a:t>
            </a:r>
            <a:r>
              <a:rPr lang="fr-FR" sz="2000" kern="0" spc="-3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maximal</a:t>
            </a:r>
            <a:r>
              <a:rPr lang="fr-FR" sz="2000" kern="0" spc="-2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de</a:t>
            </a:r>
            <a:r>
              <a:rPr lang="fr-FR" sz="2000" kern="0" spc="-1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CVAE</a:t>
            </a:r>
            <a:r>
              <a:rPr lang="fr-FR" sz="2000" kern="0" spc="-3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est</a:t>
            </a:r>
            <a:r>
              <a:rPr lang="fr-FR" sz="2000" kern="0" spc="-1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abaissé</a:t>
            </a:r>
            <a:r>
              <a:rPr lang="fr-FR" sz="2000" kern="0" spc="-2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à</a:t>
            </a:r>
            <a:r>
              <a:rPr lang="fr-FR" sz="2000" kern="0" spc="-1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0,28</a:t>
            </a:r>
            <a:r>
              <a:rPr lang="fr-FR" sz="2000" kern="0" spc="-2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a:t>
            </a:r>
            <a:r>
              <a:rPr lang="fr-FR" sz="2000" kern="0" spc="-2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en</a:t>
            </a:r>
            <a:r>
              <a:rPr lang="fr-FR" sz="2000" kern="0" spc="-1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2024,</a:t>
            </a:r>
            <a:r>
              <a:rPr lang="fr-FR" sz="2000" kern="0" spc="-2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0,19</a:t>
            </a:r>
            <a:r>
              <a:rPr lang="fr-FR" sz="2000" kern="0" spc="-1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a:t>
            </a:r>
            <a:r>
              <a:rPr lang="fr-FR" sz="2000" kern="0" spc="-2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en</a:t>
            </a:r>
            <a:r>
              <a:rPr lang="fr-FR" sz="2000" kern="0" spc="-3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2025,</a:t>
            </a:r>
            <a:r>
              <a:rPr lang="fr-FR" sz="2000" kern="0" spc="-2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0,09</a:t>
            </a:r>
            <a:r>
              <a:rPr lang="fr-FR" sz="2000" kern="0" spc="-2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a:t>
            </a:r>
            <a:r>
              <a:rPr lang="fr-FR" sz="2000" kern="0" spc="-2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en</a:t>
            </a:r>
            <a:r>
              <a:rPr lang="fr-FR" sz="2000" kern="0" spc="-2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2026.</a:t>
            </a:r>
            <a:r>
              <a:rPr lang="fr-FR" sz="2000" kern="0" spc="-1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Cet</a:t>
            </a:r>
            <a:r>
              <a:rPr lang="fr-FR" sz="2000" kern="0" spc="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impôt sera</a:t>
            </a:r>
            <a:r>
              <a:rPr lang="fr-FR" sz="2000" kern="0" spc="-1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supprimé</a:t>
            </a:r>
            <a:r>
              <a:rPr lang="fr-FR" sz="2000" kern="0" spc="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en</a:t>
            </a:r>
            <a:r>
              <a:rPr lang="fr-FR" sz="2000" kern="0" spc="-1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2027,</a:t>
            </a:r>
            <a:r>
              <a:rPr lang="fr-FR" sz="2000" kern="0" spc="-1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mais</a:t>
            </a:r>
            <a:r>
              <a:rPr lang="fr-FR" sz="2000" kern="0" spc="-2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le</a:t>
            </a:r>
            <a:r>
              <a:rPr lang="fr-FR" sz="2000" kern="0" spc="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débat</a:t>
            </a:r>
            <a:r>
              <a:rPr lang="fr-FR" sz="2000" kern="0" spc="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sur</a:t>
            </a:r>
            <a:r>
              <a:rPr lang="fr-FR" sz="2000" kern="0" spc="-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la</a:t>
            </a:r>
            <a:r>
              <a:rPr lang="fr-FR" sz="2000" kern="0" spc="-1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dynamique de</a:t>
            </a:r>
            <a:r>
              <a:rPr lang="fr-FR" sz="2000" kern="0" spc="-1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CVAE reste</a:t>
            </a:r>
            <a:r>
              <a:rPr lang="fr-FR" sz="2000" kern="0" spc="-1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d’actualité;</a:t>
            </a:r>
          </a:p>
          <a:p>
            <a:pPr marL="457200" lvl="2" hangingPunct="0">
              <a:spcAft>
                <a:spcPts val="850"/>
              </a:spcAft>
              <a:buSzPts val="1072"/>
              <a:buBlip>
                <a:blip r:embed="rId3"/>
              </a:buBlip>
              <a:defRPr sz="1800" b="0" i="0" u="none" strike="noStrike" kern="0" cap="none" spc="0" baseline="0">
                <a:solidFill>
                  <a:srgbClr val="000000"/>
                </a:solidFill>
                <a:uFillTx/>
              </a:defRPr>
            </a:pPr>
            <a:r>
              <a:rPr lang="fr-FR" sz="2000" kern="0" dirty="0">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Création</a:t>
            </a:r>
            <a:r>
              <a:rPr lang="fr-FR" sz="2000" kern="0" spc="-5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de 3 redevances </a:t>
            </a:r>
            <a:r>
              <a:rPr lang="fr-FR" sz="2000" kern="0" spc="-23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sur</a:t>
            </a:r>
            <a:r>
              <a:rPr lang="fr-FR" sz="2000" kern="0" spc="-5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la</a:t>
            </a:r>
            <a:r>
              <a:rPr lang="fr-FR" sz="2000" kern="0" spc="-5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consommation</a:t>
            </a:r>
            <a:r>
              <a:rPr lang="fr-FR" sz="2000" kern="0" spc="-5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d’eau</a:t>
            </a:r>
            <a:r>
              <a:rPr lang="fr-FR" sz="2000" kern="0" spc="-5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potable, sur la</a:t>
            </a:r>
            <a:r>
              <a:rPr lang="fr-FR" sz="2000" kern="0" spc="-5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performance</a:t>
            </a:r>
            <a:r>
              <a:rPr lang="fr-FR" sz="2000" kern="0" spc="-5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des</a:t>
            </a:r>
            <a:r>
              <a:rPr lang="fr-FR" sz="2000" kern="0" spc="-4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réseaux</a:t>
            </a:r>
            <a:r>
              <a:rPr lang="fr-FR" sz="2000" kern="0" spc="-5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d’eau</a:t>
            </a:r>
            <a:r>
              <a:rPr lang="fr-FR" sz="2000" kern="0" spc="-5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potable</a:t>
            </a:r>
            <a:r>
              <a:rPr lang="fr-FR" sz="2000" kern="0" spc="-6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et</a:t>
            </a:r>
            <a:r>
              <a:rPr lang="fr-FR" sz="2000" kern="0" spc="-50" dirty="0">
                <a:effectLst/>
                <a:latin typeface="Century Gothic" panose="020B0502020202020204" pitchFamily="34" charset="0"/>
                <a:ea typeface="Calibri" panose="020F0502020204030204" pitchFamily="34" charset="0"/>
                <a:cs typeface="Calibri" panose="020F0502020204030204" pitchFamily="34" charset="0"/>
              </a:rPr>
              <a:t> sur l</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es</a:t>
            </a:r>
            <a:r>
              <a:rPr lang="fr-FR" sz="2000" kern="0" spc="-6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systèmes</a:t>
            </a:r>
            <a:r>
              <a:rPr lang="fr-FR" sz="2000" kern="0" spc="-23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d’assainissement</a:t>
            </a:r>
            <a:r>
              <a:rPr lang="fr-FR" sz="2000" kern="0" spc="-1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collectif.</a:t>
            </a:r>
            <a:r>
              <a:rPr lang="fr-FR" sz="2000" kern="0" spc="-1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Ces redevances</a:t>
            </a:r>
            <a:r>
              <a:rPr lang="fr-FR" sz="2000" kern="0" spc="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seront</a:t>
            </a:r>
            <a:r>
              <a:rPr lang="fr-FR" sz="2000" kern="0" spc="-1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dues par les</a:t>
            </a:r>
            <a:r>
              <a:rPr lang="fr-FR" sz="2000" kern="0" spc="-1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communes</a:t>
            </a:r>
            <a:r>
              <a:rPr lang="fr-FR" sz="2000" kern="0" spc="-5" dirty="0">
                <a:effectLst/>
                <a:latin typeface="Century Gothic" panose="020B0502020202020204" pitchFamily="34" charset="0"/>
                <a:ea typeface="Calibri" panose="020F0502020204030204" pitchFamily="34" charset="0"/>
                <a:cs typeface="Calibri" panose="020F0502020204030204" pitchFamily="34" charset="0"/>
              </a:rPr>
              <a:t> et </a:t>
            </a:r>
            <a:r>
              <a:rPr lang="fr-FR" sz="2000" kern="0" spc="-5" dirty="0">
                <a:latin typeface="Century Gothic" panose="020B0502020202020204" pitchFamily="34" charset="0"/>
                <a:ea typeface="Calibri" panose="020F0502020204030204" pitchFamily="34" charset="0"/>
                <a:cs typeface="Calibri" panose="020F0502020204030204" pitchFamily="34" charset="0"/>
              </a:rPr>
              <a:t>EPCI</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a:t>
            </a:r>
          </a:p>
          <a:p>
            <a:pPr marL="457200" lvl="2" hangingPunct="0">
              <a:spcAft>
                <a:spcPts val="850"/>
              </a:spcAft>
              <a:buSzPts val="1072"/>
              <a:buBlip>
                <a:blip r:embed="rId3"/>
              </a:buBlip>
              <a:defRPr sz="1800" b="0" i="0" u="none" strike="noStrike" kern="0" cap="none" spc="0" baseline="0">
                <a:solidFill>
                  <a:srgbClr val="000000"/>
                </a:solidFill>
                <a:uFillTx/>
              </a:defRPr>
            </a:pPr>
            <a:r>
              <a:rPr lang="fr-FR" sz="2000" kern="0" dirty="0">
                <a:effectLst/>
                <a:latin typeface="Century Gothic" panose="020B0502020202020204" pitchFamily="34" charset="0"/>
                <a:ea typeface="Calibri" panose="020F0502020204030204" pitchFamily="34" charset="0"/>
                <a:cs typeface="Calibri" panose="020F0502020204030204" pitchFamily="34" charset="0"/>
              </a:rPr>
              <a:t> Suppression du fonds</a:t>
            </a:r>
            <a:r>
              <a:rPr lang="fr-FR" sz="2000" kern="0" spc="-1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de</a:t>
            </a:r>
            <a:r>
              <a:rPr lang="fr-FR" sz="2000" kern="0" spc="-2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soutien</a:t>
            </a:r>
            <a:r>
              <a:rPr lang="fr-FR" sz="2000" kern="0" spc="-2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au</a:t>
            </a:r>
            <a:r>
              <a:rPr lang="fr-FR" sz="2000" kern="0" spc="-4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développement</a:t>
            </a:r>
            <a:r>
              <a:rPr lang="fr-FR" sz="2000" kern="0" spc="-2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des</a:t>
            </a:r>
            <a:r>
              <a:rPr lang="fr-FR" sz="2000" kern="0" spc="-2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activités</a:t>
            </a:r>
            <a:r>
              <a:rPr lang="fr-FR" sz="2000" kern="0" spc="-1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périscolaires</a:t>
            </a:r>
            <a:r>
              <a:rPr lang="fr-FR" sz="2000" kern="0" spc="-1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pour</a:t>
            </a:r>
            <a:r>
              <a:rPr lang="fr-FR" sz="2000" kern="0" spc="-3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la</a:t>
            </a:r>
            <a:r>
              <a:rPr lang="fr-FR" sz="2000" kern="0" spc="-2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rentrée</a:t>
            </a:r>
            <a:r>
              <a:rPr lang="fr-FR" sz="2000" kern="0" spc="-20"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scolaire</a:t>
            </a:r>
            <a:r>
              <a:rPr lang="fr-FR" sz="2000" kern="0" spc="-235" dirty="0">
                <a:effectLst/>
                <a:latin typeface="Century Gothic" panose="020B0502020202020204" pitchFamily="34" charset="0"/>
                <a:ea typeface="Calibri" panose="020F0502020204030204" pitchFamily="34" charset="0"/>
                <a:cs typeface="Calibri" panose="020F0502020204030204" pitchFamily="34" charset="0"/>
              </a:rPr>
              <a:t> </a:t>
            </a:r>
            <a:r>
              <a:rPr lang="fr-FR" sz="2000" kern="0" dirty="0">
                <a:effectLst/>
                <a:latin typeface="Century Gothic" panose="020B0502020202020204" pitchFamily="34" charset="0"/>
                <a:ea typeface="Calibri" panose="020F0502020204030204" pitchFamily="34" charset="0"/>
                <a:cs typeface="Calibri" panose="020F0502020204030204" pitchFamily="34" charset="0"/>
              </a:rPr>
              <a:t>2024 </a:t>
            </a:r>
            <a:r>
              <a:rPr lang="fr-FR" sz="2000" kern="0" dirty="0">
                <a:latin typeface="Century Gothic" panose="020B0502020202020204" pitchFamily="34" charset="0"/>
                <a:ea typeface="Calibri" panose="020F0502020204030204" pitchFamily="34" charset="0"/>
                <a:cs typeface="Calibri" panose="020F0502020204030204" pitchFamily="34" charset="0"/>
              </a:rPr>
              <a:t>(</a:t>
            </a:r>
            <a:r>
              <a:rPr lang="fr-FR" sz="2000" i="1" kern="0" dirty="0">
                <a:effectLst/>
                <a:latin typeface="Century Gothic" panose="020B0502020202020204" pitchFamily="34" charset="0"/>
                <a:ea typeface="Calibri" panose="020F0502020204030204" pitchFamily="34" charset="0"/>
                <a:cs typeface="Calibri" panose="020F0502020204030204" pitchFamily="34" charset="0"/>
              </a:rPr>
              <a:t>PLF 2024)</a:t>
            </a:r>
          </a:p>
          <a:p>
            <a:pPr marL="457200" lvl="2" hangingPunct="0">
              <a:spcAft>
                <a:spcPts val="850"/>
              </a:spcAft>
              <a:buSzPts val="1072"/>
              <a:defRPr sz="1800" b="0" i="0" u="none" strike="noStrike" kern="0" cap="none" spc="0" baseline="0">
                <a:solidFill>
                  <a:srgbClr val="000000"/>
                </a:solidFill>
                <a:uFillTx/>
              </a:defRPr>
            </a:pPr>
            <a:endParaRPr lang="fr-FR" kern="0" dirty="0">
              <a:effectLst/>
              <a:latin typeface="Century Gothic" panose="020B0502020202020204" pitchFamily="34" charset="0"/>
              <a:ea typeface="Calibri" panose="020F0502020204030204" pitchFamily="34" charset="0"/>
              <a:cs typeface="Calibri" panose="020F0502020204030204" pitchFamily="34" charset="0"/>
            </a:endParaRPr>
          </a:p>
          <a:p>
            <a:pPr marL="457200" lvl="2" hangingPunct="0">
              <a:spcAft>
                <a:spcPts val="850"/>
              </a:spcAft>
              <a:buSzPts val="1072"/>
              <a:buBlip>
                <a:blip r:embed="rId3"/>
              </a:buBlip>
              <a:defRPr sz="1800" b="0" i="0" u="none" strike="noStrike" kern="0" cap="none" spc="0" baseline="0">
                <a:solidFill>
                  <a:srgbClr val="000000"/>
                </a:solidFill>
                <a:uFillTx/>
              </a:defRPr>
            </a:pPr>
            <a:endParaRPr lang="fr-FR" sz="2000" b="0" i="0" u="none" strike="noStrike" kern="0" cap="none" spc="0" baseline="0" dirty="0">
              <a:uFillTx/>
              <a:latin typeface="Century Gothic" panose="020B0502020202020204" pitchFamily="34" charset="0"/>
              <a:ea typeface="Lucida Sans Unicode" pitchFamily="2"/>
              <a:cs typeface="Calibri" panose="020F0502020204030204" pitchFamily="34" charset="0"/>
            </a:endParaRPr>
          </a:p>
        </p:txBody>
      </p:sp>
      <p:sp>
        <p:nvSpPr>
          <p:cNvPr id="5" name="Espace réservé du pied de page 4">
            <a:extLst>
              <a:ext uri="{FF2B5EF4-FFF2-40B4-BE49-F238E27FC236}">
                <a16:creationId xmlns:a16="http://schemas.microsoft.com/office/drawing/2014/main" id="{350B3FD1-3C78-4E92-67D4-A51B36231668}"/>
              </a:ext>
            </a:extLst>
          </p:cNvPr>
          <p:cNvSpPr>
            <a:spLocks noGrp="1"/>
          </p:cNvSpPr>
          <p:nvPr>
            <p:ph type="ftr" sz="quarter" idx="11"/>
          </p:nvPr>
        </p:nvSpPr>
        <p:spPr/>
        <p:txBody>
          <a:bodyPr/>
          <a:lstStyle/>
          <a:p>
            <a:r>
              <a:rPr lang="en-US" dirty="0"/>
              <a:t>La Direction Générale</a:t>
            </a:r>
          </a:p>
        </p:txBody>
      </p:sp>
      <p:sp>
        <p:nvSpPr>
          <p:cNvPr id="6" name="Espace réservé du numéro de diapositive 5">
            <a:extLst>
              <a:ext uri="{FF2B5EF4-FFF2-40B4-BE49-F238E27FC236}">
                <a16:creationId xmlns:a16="http://schemas.microsoft.com/office/drawing/2014/main" id="{686A0998-BF64-83C9-ED28-14D2E78D800C}"/>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09341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Rectangle 1"/>
          <p:cNvSpPr/>
          <p:nvPr/>
        </p:nvSpPr>
        <p:spPr>
          <a:xfrm>
            <a:off x="399083" y="394164"/>
            <a:ext cx="8832751" cy="510838"/>
          </a:xfrm>
          <a:prstGeom prst="rect">
            <a:avLst/>
          </a:prstGeom>
          <a:solidFill>
            <a:srgbClr val="B3B3B3"/>
          </a:solidFill>
          <a:ln w="0" cap="flat">
            <a:solidFill>
              <a:srgbClr val="000000"/>
            </a:solidFill>
            <a:prstDash val="solid"/>
            <a:miter/>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000000"/>
              </a:solidFill>
              <a:uFillTx/>
              <a:latin typeface="Times New Roman" pitchFamily="18"/>
              <a:ea typeface="Lucida Sans Unicode" pitchFamily="2"/>
              <a:cs typeface="Tahoma" pitchFamily="2"/>
            </a:endParaRPr>
          </a:p>
        </p:txBody>
      </p:sp>
      <p:sp>
        <p:nvSpPr>
          <p:cNvPr id="3" name="ZoneTexte 2"/>
          <p:cNvSpPr txBox="1"/>
          <p:nvPr/>
        </p:nvSpPr>
        <p:spPr>
          <a:xfrm>
            <a:off x="652181" y="493739"/>
            <a:ext cx="8881783" cy="314510"/>
          </a:xfrm>
          <a:prstGeom prst="rect">
            <a:avLst/>
          </a:prstGeom>
          <a:noFill/>
          <a:ln cap="flat">
            <a:noFill/>
          </a:ln>
        </p:spPr>
        <p:txBody>
          <a:bodyPr vert="horz" wrap="square" lIns="0" tIns="0" rIns="0" bIns="0" anchor="t" anchorCtr="1"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000" b="1" i="0" u="none" strike="noStrike" kern="1200" cap="none" spc="0" baseline="0" dirty="0">
                <a:solidFill>
                  <a:srgbClr val="0070C0"/>
                </a:solidFill>
                <a:effectLst>
                  <a:outerShdw blurRad="38100" dist="38100" dir="2700000" algn="tl">
                    <a:srgbClr val="000000">
                      <a:alpha val="43137"/>
                    </a:srgbClr>
                  </a:outerShdw>
                </a:effectLst>
                <a:uFillTx/>
                <a:latin typeface="Century Gothic" panose="020B0502020202020204" pitchFamily="34" charset="0"/>
                <a:ea typeface="Lucida Sans Unicode" pitchFamily="2"/>
                <a:cs typeface="Tahoma" pitchFamily="2"/>
              </a:rPr>
              <a:t>SITUATION FINANCIERE 2023 DE LA COMMUNE</a:t>
            </a:r>
            <a:endParaRPr lang="fr-FR" sz="2000" i="0" u="none" strike="noStrike" kern="1200" cap="none" spc="0" baseline="0" dirty="0">
              <a:solidFill>
                <a:srgbClr val="0070C0"/>
              </a:solidFill>
              <a:effectLst>
                <a:outerShdw blurRad="38100" dist="38100" dir="2700000" algn="tl">
                  <a:srgbClr val="000000">
                    <a:alpha val="43137"/>
                  </a:srgbClr>
                </a:outerShdw>
              </a:effectLst>
              <a:uFillTx/>
              <a:latin typeface="Century Gothic" panose="020B0502020202020204" pitchFamily="34" charset="0"/>
              <a:ea typeface="Lucida Sans Unicode" pitchFamily="2"/>
              <a:cs typeface="Tahoma" pitchFamily="2"/>
            </a:endParaRPr>
          </a:p>
        </p:txBody>
      </p:sp>
      <p:sp>
        <p:nvSpPr>
          <p:cNvPr id="4" name="ZoneTexte 3"/>
          <p:cNvSpPr txBox="1"/>
          <p:nvPr/>
        </p:nvSpPr>
        <p:spPr>
          <a:xfrm>
            <a:off x="399082" y="1241120"/>
            <a:ext cx="9411123" cy="5619423"/>
          </a:xfrm>
          <a:prstGeom prst="rect">
            <a:avLst/>
          </a:prstGeom>
          <a:noFill/>
          <a:ln cap="flat">
            <a:noFill/>
          </a:ln>
        </p:spPr>
        <p:txBody>
          <a:bodyPr vert="horz" wrap="square" lIns="0" tIns="0" rIns="0" bIns="0" anchor="t" anchorCtr="0" compatLnSpc="0">
            <a:spAutoFit/>
          </a:bodyPr>
          <a:lstStyle/>
          <a:p>
            <a:pPr marL="0" marR="0" lvl="0" indent="0" algn="just" defTabSz="914400" rtl="0" fontAlgn="auto" hangingPunct="0">
              <a:lnSpc>
                <a:spcPct val="100000"/>
              </a:lnSpc>
              <a:spcBef>
                <a:spcPts val="0"/>
              </a:spcBef>
              <a:spcAft>
                <a:spcPts val="0"/>
              </a:spcAft>
              <a:buSzPts val="1072"/>
              <a:tabLst/>
              <a:defRPr sz="1800" b="0" i="0" u="none" strike="noStrike" kern="0" cap="none" spc="0" baseline="0">
                <a:solidFill>
                  <a:srgbClr val="000000"/>
                </a:solidFill>
                <a:uFillTx/>
              </a:defRPr>
            </a:pPr>
            <a:r>
              <a:rPr lang="fr-FR" sz="1600" b="1" i="0" u="none" strike="noStrike" kern="1200" cap="none" spc="0" baseline="0" dirty="0">
                <a:uFillTx/>
                <a:latin typeface="Century Gothic" panose="020B0502020202020204" pitchFamily="34" charset="0"/>
                <a:ea typeface="Lucida Sans Unicode" pitchFamily="2"/>
                <a:cs typeface="Tahoma" pitchFamily="2"/>
              </a:rPr>
              <a:t>Caractéristiques budgétaires de l'année 2023 </a:t>
            </a:r>
            <a:r>
              <a:rPr lang="fr-FR" sz="1600" i="0" u="none" strike="noStrike" kern="1200" cap="none" spc="0" baseline="0" dirty="0">
                <a:solidFill>
                  <a:srgbClr val="000000"/>
                </a:solidFill>
                <a:uFillTx/>
                <a:latin typeface="Century Gothic" panose="020B0502020202020204" pitchFamily="34" charset="0"/>
                <a:ea typeface="Lucida Sans Unicode" pitchFamily="2"/>
                <a:cs typeface="Tahoma" pitchFamily="2"/>
              </a:rPr>
              <a:t>:</a:t>
            </a:r>
          </a:p>
          <a:p>
            <a:pPr marL="0" marR="0" lvl="0" indent="0" algn="just" defTabSz="914400" rtl="0" fontAlgn="auto" hangingPunct="0">
              <a:lnSpc>
                <a:spcPct val="100000"/>
              </a:lnSpc>
              <a:spcBef>
                <a:spcPts val="0"/>
              </a:spcBef>
              <a:spcAft>
                <a:spcPts val="0"/>
              </a:spcAft>
              <a:buSzPts val="1072"/>
              <a:tabLst/>
              <a:defRPr sz="1800" b="0" i="0" u="none" strike="noStrike" kern="0" cap="none" spc="0" baseline="0">
                <a:solidFill>
                  <a:srgbClr val="000000"/>
                </a:solidFill>
                <a:uFillTx/>
              </a:defRPr>
            </a:pPr>
            <a:endParaRPr lang="fr-FR" sz="1600" i="0" u="none" strike="noStrike" kern="1200" cap="none" spc="0" baseline="0" dirty="0">
              <a:solidFill>
                <a:srgbClr val="000000"/>
              </a:solidFill>
              <a:uFillTx/>
              <a:latin typeface="Century Gothic" panose="020B0502020202020204" pitchFamily="34" charset="0"/>
              <a:ea typeface="Lucida Sans Unicode" pitchFamily="2"/>
              <a:cs typeface="Tahoma" pitchFamily="2"/>
            </a:endParaRPr>
          </a:p>
          <a:p>
            <a:pPr marL="0" marR="0" lvl="0" indent="0" algn="just" defTabSz="914400" rtl="0" fontAlgn="auto" hangingPunct="0">
              <a:lnSpc>
                <a:spcPct val="100000"/>
              </a:lnSpc>
              <a:spcBef>
                <a:spcPts val="0"/>
              </a:spcBef>
              <a:spcAft>
                <a:spcPts val="0"/>
              </a:spcAft>
              <a:buSzPts val="1072"/>
              <a:buBlip>
                <a:blip r:embed="rId3"/>
              </a:buBlip>
              <a:tabLst/>
              <a:defRPr sz="1800" b="0" i="0" u="none" strike="noStrike" kern="0" cap="none" spc="0" baseline="0">
                <a:solidFill>
                  <a:srgbClr val="000000"/>
                </a:solidFill>
                <a:uFillTx/>
              </a:defRPr>
            </a:pPr>
            <a:r>
              <a:rPr lang="fr-FR" sz="1600" i="0" u="none" strike="noStrike" kern="1200" cap="none" spc="0" baseline="0" dirty="0">
                <a:solidFill>
                  <a:srgbClr val="000000"/>
                </a:solidFill>
                <a:uFillTx/>
                <a:latin typeface="Century Gothic" panose="020B0502020202020204" pitchFamily="34" charset="0"/>
                <a:ea typeface="Lucida Sans Unicode" pitchFamily="2"/>
                <a:cs typeface="Tahoma" pitchFamily="2"/>
              </a:rPr>
              <a:t> </a:t>
            </a:r>
            <a:r>
              <a:rPr lang="fr-FR" sz="1600" dirty="0">
                <a:latin typeface="Century Gothic" panose="020B0502020202020204" pitchFamily="34" charset="0"/>
                <a:ea typeface="Lucida Sans Unicode" pitchFamily="2"/>
                <a:cs typeface="Tahoma" pitchFamily="2"/>
              </a:rPr>
              <a:t>9</a:t>
            </a:r>
            <a:r>
              <a:rPr lang="fr-FR" sz="1600" i="0" u="none" strike="noStrike" kern="1200" cap="none" spc="0" baseline="0" dirty="0">
                <a:uFillTx/>
                <a:latin typeface="Century Gothic" panose="020B0502020202020204" pitchFamily="34" charset="0"/>
                <a:ea typeface="Lucida Sans Unicode" pitchFamily="2"/>
                <a:cs typeface="Tahoma" pitchFamily="2"/>
              </a:rPr>
              <a:t>7% des DF ont été réalisées; 89% sur le chap 011; 100% </a:t>
            </a:r>
            <a:r>
              <a:rPr lang="fr-FR" sz="1600" dirty="0">
                <a:latin typeface="Century Gothic" panose="020B0502020202020204" pitchFamily="34" charset="0"/>
                <a:ea typeface="Lucida Sans Unicode" pitchFamily="2"/>
                <a:cs typeface="Tahoma" pitchFamily="2"/>
              </a:rPr>
              <a:t>s</a:t>
            </a:r>
            <a:r>
              <a:rPr lang="fr-FR" sz="1600" i="0" u="none" strike="noStrike" kern="1200" cap="none" spc="0" baseline="0" dirty="0">
                <a:uFillTx/>
                <a:latin typeface="Century Gothic" panose="020B0502020202020204" pitchFamily="34" charset="0"/>
                <a:ea typeface="Lucida Sans Unicode" pitchFamily="2"/>
                <a:cs typeface="Tahoma" pitchFamily="2"/>
              </a:rPr>
              <a:t>ur le 012; 97% des recettes encaissées</a:t>
            </a:r>
          </a:p>
          <a:p>
            <a:pPr marL="0" marR="0" lvl="0" indent="0" algn="just" defTabSz="914400" rtl="0" fontAlgn="auto" hangingPunct="0">
              <a:lnSpc>
                <a:spcPct val="100000"/>
              </a:lnSpc>
              <a:spcBef>
                <a:spcPts val="0"/>
              </a:spcBef>
              <a:spcAft>
                <a:spcPts val="0"/>
              </a:spcAft>
              <a:buSzPts val="1072"/>
              <a:buBlip>
                <a:blip r:embed="rId3"/>
              </a:buBlip>
              <a:tabLst/>
              <a:defRPr sz="1800" b="0" i="0" u="none" strike="noStrike" kern="0" cap="none" spc="0" baseline="0">
                <a:solidFill>
                  <a:srgbClr val="000000"/>
                </a:solidFill>
                <a:uFillTx/>
              </a:defRPr>
            </a:pPr>
            <a:endParaRPr lang="fr-FR" sz="800" i="0" u="none" strike="noStrike" kern="1200" cap="none" spc="0" baseline="0" dirty="0">
              <a:uFillTx/>
              <a:latin typeface="Century Gothic" panose="020B0502020202020204" pitchFamily="34" charset="0"/>
              <a:ea typeface="Lucida Sans Unicode" pitchFamily="2"/>
              <a:cs typeface="Tahoma" pitchFamily="2"/>
            </a:endParaRPr>
          </a:p>
          <a:p>
            <a:pPr marL="0" lvl="1" algn="just" hangingPunct="0">
              <a:spcAft>
                <a:spcPts val="565"/>
              </a:spcAft>
              <a:buSzPts val="1072"/>
              <a:buBlip>
                <a:blip r:embed="rId3"/>
              </a:buBlip>
              <a:tabLst>
                <a:tab pos="6736677" algn="r"/>
              </a:tabLst>
              <a:defRPr sz="1800" b="0" i="0" u="none" strike="noStrike" kern="0" cap="none" spc="0" baseline="0">
                <a:solidFill>
                  <a:srgbClr val="000000"/>
                </a:solidFill>
                <a:uFillTx/>
              </a:defRPr>
            </a:pPr>
            <a:r>
              <a:rPr lang="fr-FR" sz="1600" kern="0" dirty="0">
                <a:solidFill>
                  <a:srgbClr val="000000"/>
                </a:solidFill>
                <a:latin typeface="Century Gothic" panose="020B0502020202020204" pitchFamily="34" charset="0"/>
                <a:ea typeface="Lucida Sans Unicode" pitchFamily="2"/>
                <a:cs typeface="Tahoma" pitchFamily="2"/>
              </a:rPr>
              <a:t>Les DF ont augmenté de 5% en 2023 suivant en cela le rythme de l’inflation constatée.  Les RF, quant à elles, ont fléchi sur la même période. Cet effet ciseaux, sous réserve des chiffres définitifs attendus, rend incertain les perspectives d’amélioration de la CAF 2023</a:t>
            </a:r>
          </a:p>
          <a:p>
            <a:pPr marL="0" lvl="1" algn="just" hangingPunct="0">
              <a:spcAft>
                <a:spcPts val="565"/>
              </a:spcAft>
              <a:buSzPts val="1072"/>
              <a:buBlip>
                <a:blip r:embed="rId3"/>
              </a:buBlip>
              <a:tabLst>
                <a:tab pos="6736677" algn="r"/>
              </a:tabLst>
              <a:defRPr sz="1800" b="0" i="0" u="none" strike="noStrike" kern="0" cap="none" spc="0" baseline="0">
                <a:solidFill>
                  <a:srgbClr val="000000"/>
                </a:solidFill>
                <a:uFillTx/>
              </a:defRPr>
            </a:pPr>
            <a:endParaRPr lang="fr-FR" sz="800" kern="0" dirty="0">
              <a:solidFill>
                <a:srgbClr val="000000"/>
              </a:solidFill>
              <a:latin typeface="Century Gothic" panose="020B0502020202020204" pitchFamily="34" charset="0"/>
              <a:ea typeface="Lucida Sans Unicode" pitchFamily="2"/>
              <a:cs typeface="Tahoma" pitchFamily="2"/>
            </a:endParaRPr>
          </a:p>
          <a:p>
            <a:pPr marL="0" lvl="1" algn="just" hangingPunct="0">
              <a:spcAft>
                <a:spcPts val="565"/>
              </a:spcAft>
              <a:buSzPts val="1072"/>
              <a:buBlip>
                <a:blip r:embed="rId3"/>
              </a:buBlip>
              <a:tabLst>
                <a:tab pos="6736677" algn="r"/>
              </a:tabLst>
              <a:defRPr sz="1800" b="0" i="0" u="none" strike="noStrike" kern="0" cap="none" spc="0" baseline="0">
                <a:solidFill>
                  <a:srgbClr val="000000"/>
                </a:solidFill>
                <a:uFillTx/>
              </a:defRPr>
            </a:pPr>
            <a:r>
              <a:rPr lang="fr-FR" sz="1600" kern="0" dirty="0">
                <a:latin typeface="Century Gothic" panose="020B0502020202020204" pitchFamily="34" charset="0"/>
                <a:ea typeface="Lucida Sans Unicode" pitchFamily="2"/>
                <a:cs typeface="Tahoma" pitchFamily="2"/>
              </a:rPr>
              <a:t>Les charges de personnel ont cru de 10% en 2023 et pour plusieurs raisons dont les d</a:t>
            </a:r>
            <a:r>
              <a:rPr lang="fr-FR" sz="1600" b="0" i="0" u="none" strike="noStrike" kern="0" cap="none" spc="0" baseline="0" dirty="0">
                <a:uFillTx/>
                <a:latin typeface="Century Gothic" panose="020B0502020202020204" pitchFamily="34" charset="0"/>
                <a:ea typeface="Lucida Sans Unicode" pitchFamily="2"/>
                <a:cs typeface="Tahoma" pitchFamily="2"/>
              </a:rPr>
              <a:t>écisions </a:t>
            </a:r>
            <a:r>
              <a:rPr lang="fr-FR" sz="1600" kern="0" dirty="0">
                <a:latin typeface="Century Gothic" panose="020B0502020202020204" pitchFamily="34" charset="0"/>
                <a:ea typeface="Lucida Sans Unicode" pitchFamily="2"/>
                <a:cs typeface="Tahoma" pitchFamily="2"/>
              </a:rPr>
              <a:t>étatiq</a:t>
            </a:r>
            <a:r>
              <a:rPr lang="fr-FR" sz="1600" b="0" i="0" u="none" strike="noStrike" kern="0" cap="none" spc="0" baseline="0" dirty="0">
                <a:uFillTx/>
                <a:latin typeface="Century Gothic" panose="020B0502020202020204" pitchFamily="34" charset="0"/>
                <a:ea typeface="Lucida Sans Unicode" pitchFamily="2"/>
                <a:cs typeface="Tahoma" pitchFamily="2"/>
              </a:rPr>
              <a:t>ues</a:t>
            </a:r>
            <a:r>
              <a:rPr lang="fr-FR" sz="1600" kern="0" dirty="0">
                <a:latin typeface="Century Gothic" panose="020B0502020202020204" pitchFamily="34" charset="0"/>
                <a:ea typeface="Lucida Sans Unicode" pitchFamily="2"/>
                <a:cs typeface="Tahoma" pitchFamily="2"/>
              </a:rPr>
              <a:t> (hausse </a:t>
            </a:r>
            <a:r>
              <a:rPr lang="fr-FR" sz="1600" dirty="0">
                <a:effectLst/>
                <a:latin typeface="Century Gothic" panose="020B0502020202020204" pitchFamily="34" charset="0"/>
                <a:ea typeface="Times New Roman" panose="02020603050405020304" pitchFamily="18" charset="0"/>
              </a:rPr>
              <a:t>du SMIC; instauration des prime</a:t>
            </a:r>
            <a:r>
              <a:rPr lang="fr-FR" sz="1600" dirty="0">
                <a:latin typeface="Century Gothic" panose="020B0502020202020204" pitchFamily="34" charset="0"/>
                <a:ea typeface="Times New Roman" panose="02020603050405020304" pitchFamily="18" charset="0"/>
              </a:rPr>
              <a:t>s</a:t>
            </a:r>
            <a:r>
              <a:rPr lang="fr-FR" sz="1600" dirty="0">
                <a:effectLst/>
                <a:latin typeface="Century Gothic" panose="020B0502020202020204" pitchFamily="34" charset="0"/>
                <a:ea typeface="Times New Roman" panose="02020603050405020304" pitchFamily="18" charset="0"/>
              </a:rPr>
              <a:t> pouvoir d’achat, mobilité;  hausse des taux de cotisations diverses et les effets, en année pleine, des mesures prises </a:t>
            </a:r>
            <a:r>
              <a:rPr lang="fr-FR" sz="1600" dirty="0">
                <a:latin typeface="Century Gothic" panose="020B0502020202020204" pitchFamily="34" charset="0"/>
                <a:ea typeface="Times New Roman" panose="02020603050405020304" pitchFamily="18" charset="0"/>
              </a:rPr>
              <a:t>l’année précédente,...). Cette tendance se maintiendra en 2024 car, d’ores et déjà, l’indice des fonctionnaires a été majoré de 5 points au début de cette année.  </a:t>
            </a:r>
          </a:p>
          <a:p>
            <a:pPr marL="0" lvl="1" algn="just" hangingPunct="0">
              <a:spcAft>
                <a:spcPts val="565"/>
              </a:spcAft>
              <a:buSzPts val="1072"/>
              <a:buBlip>
                <a:blip r:embed="rId3"/>
              </a:buBlip>
              <a:tabLst>
                <a:tab pos="6736677" algn="r"/>
              </a:tabLst>
              <a:defRPr sz="1800" b="0" i="0" u="none" strike="noStrike" kern="0" cap="none" spc="0" baseline="0">
                <a:solidFill>
                  <a:srgbClr val="000000"/>
                </a:solidFill>
                <a:uFillTx/>
              </a:defRPr>
            </a:pPr>
            <a:r>
              <a:rPr lang="fr-FR" sz="1600" dirty="0">
                <a:latin typeface="Century Gothic" panose="020B0502020202020204" pitchFamily="34" charset="0"/>
                <a:ea typeface="Times New Roman" panose="02020603050405020304" pitchFamily="18" charset="0"/>
              </a:rPr>
              <a:t>Cette hausse du chap 012 est due aussi au Glissement Vieillissement et Technicité (GVT), aux  recrutements/reclassements/promotions des agents communaux, par l’IFSE + le CIA et par l’augmentation des quotités d’heures normales, supplémentaires et complémentaires. Les départs en retraite d’agents ont peu d’impact sur la tendance observée. Pour information, la  commune compte 145 agents / 124,48 ETP. </a:t>
            </a:r>
          </a:p>
          <a:p>
            <a:pPr marL="0" lvl="1" algn="just" hangingPunct="0">
              <a:spcAft>
                <a:spcPts val="565"/>
              </a:spcAft>
              <a:buSzPts val="1072"/>
              <a:buBlip>
                <a:blip r:embed="rId3"/>
              </a:buBlip>
              <a:tabLst>
                <a:tab pos="6736677" algn="r"/>
              </a:tabLst>
              <a:defRPr sz="1800" b="0" i="0" u="none" strike="noStrike" kern="0" cap="none" spc="0" baseline="0">
                <a:solidFill>
                  <a:srgbClr val="000000"/>
                </a:solidFill>
                <a:uFillTx/>
              </a:defRPr>
            </a:pPr>
            <a:endParaRPr lang="fr-FR" sz="800" dirty="0">
              <a:latin typeface="Century Gothic" panose="020B0502020202020204" pitchFamily="34" charset="0"/>
              <a:ea typeface="Times New Roman" panose="02020603050405020304" pitchFamily="18" charset="0"/>
            </a:endParaRPr>
          </a:p>
          <a:p>
            <a:pPr lvl="0" algn="just" hangingPunct="0">
              <a:buSzPts val="749"/>
              <a:defRPr sz="1800" b="0" i="0" u="none" strike="noStrike" kern="0" cap="none" spc="0" baseline="0">
                <a:solidFill>
                  <a:srgbClr val="000000"/>
                </a:solidFill>
                <a:uFillTx/>
              </a:defRPr>
            </a:pPr>
            <a:endParaRPr lang="fr-FR" sz="1600" dirty="0">
              <a:latin typeface="Century Gothic" panose="020B0502020202020204" pitchFamily="34" charset="0"/>
              <a:ea typeface="Lucida Sans Unicode" pitchFamily="2"/>
              <a:cs typeface="Tahoma" pitchFamily="2"/>
            </a:endParaRPr>
          </a:p>
          <a:p>
            <a:pPr marL="0" lvl="1" algn="just" hangingPunct="0">
              <a:spcAft>
                <a:spcPts val="565"/>
              </a:spcAft>
              <a:buSzPts val="1072"/>
              <a:buBlip>
                <a:blip r:embed="rId3"/>
              </a:buBlip>
              <a:tabLst>
                <a:tab pos="6736677" algn="r"/>
              </a:tabLst>
              <a:defRPr sz="1800" b="0" i="0" u="none" strike="noStrike" kern="0" cap="none" spc="0" baseline="0">
                <a:solidFill>
                  <a:srgbClr val="000000"/>
                </a:solidFill>
                <a:uFillTx/>
              </a:defRPr>
            </a:pPr>
            <a:endParaRPr lang="fr-FR" sz="1600" dirty="0">
              <a:latin typeface="Century Gothic" panose="020B0502020202020204" pitchFamily="34" charset="0"/>
              <a:ea typeface="Times New Roman" panose="02020603050405020304" pitchFamily="18" charset="0"/>
            </a:endParaRPr>
          </a:p>
          <a:p>
            <a:pPr marL="0" marR="0" lvl="0" indent="0" defTabSz="914400" rtl="0" fontAlgn="auto" hangingPunct="0">
              <a:lnSpc>
                <a:spcPct val="100000"/>
              </a:lnSpc>
              <a:spcBef>
                <a:spcPts val="0"/>
              </a:spcBef>
              <a:spcAft>
                <a:spcPts val="0"/>
              </a:spcAft>
              <a:buSzPts val="749"/>
              <a:tabLst/>
              <a:defRPr sz="1800" b="0" i="0" u="none" strike="noStrike" kern="0" cap="none" spc="0" baseline="0">
                <a:solidFill>
                  <a:srgbClr val="000000"/>
                </a:solidFill>
                <a:uFillTx/>
              </a:defRPr>
            </a:pPr>
            <a:endParaRPr lang="fr-FR" sz="1600" dirty="0">
              <a:latin typeface="Century Gothic" panose="020B0502020202020204" pitchFamily="34" charset="0"/>
              <a:ea typeface="Lucida Sans Unicode" pitchFamily="2"/>
              <a:cs typeface="Tahoma" pitchFamily="2"/>
            </a:endParaRPr>
          </a:p>
        </p:txBody>
      </p:sp>
      <p:sp>
        <p:nvSpPr>
          <p:cNvPr id="5" name="Espace réservé du pied de page 4">
            <a:extLst>
              <a:ext uri="{FF2B5EF4-FFF2-40B4-BE49-F238E27FC236}">
                <a16:creationId xmlns:a16="http://schemas.microsoft.com/office/drawing/2014/main" id="{34183FBD-803A-2B13-F315-4604701F1BEA}"/>
              </a:ext>
            </a:extLst>
          </p:cNvPr>
          <p:cNvSpPr>
            <a:spLocks noGrp="1"/>
          </p:cNvSpPr>
          <p:nvPr>
            <p:ph type="ftr" sz="quarter" idx="11"/>
          </p:nvPr>
        </p:nvSpPr>
        <p:spPr/>
        <p:txBody>
          <a:bodyPr/>
          <a:lstStyle/>
          <a:p>
            <a:r>
              <a:rPr lang="en-US" dirty="0"/>
              <a:t>La Direction Générale</a:t>
            </a:r>
          </a:p>
        </p:txBody>
      </p:sp>
      <p:sp>
        <p:nvSpPr>
          <p:cNvPr id="6" name="Espace réservé du numéro de diapositive 5">
            <a:extLst>
              <a:ext uri="{FF2B5EF4-FFF2-40B4-BE49-F238E27FC236}">
                <a16:creationId xmlns:a16="http://schemas.microsoft.com/office/drawing/2014/main" id="{155F58A8-50E3-BD7C-2CD2-0A562D5D8675}"/>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3D3279-6253-47C3-8DB1-3F1A1422DA3D}"/>
              </a:ext>
            </a:extLst>
          </p:cNvPr>
          <p:cNvSpPr>
            <a:spLocks noGrp="1"/>
          </p:cNvSpPr>
          <p:nvPr>
            <p:ph type="title"/>
          </p:nvPr>
        </p:nvSpPr>
        <p:spPr>
          <a:xfrm>
            <a:off x="531158" y="128362"/>
            <a:ext cx="9305569" cy="351929"/>
          </a:xfrm>
        </p:spPr>
        <p:txBody>
          <a:bodyPr>
            <a:noAutofit/>
          </a:bodyPr>
          <a:lstStyle/>
          <a:p>
            <a:pPr algn="ctr"/>
            <a:r>
              <a:rPr lang="fr-FR" sz="2000" b="1" dirty="0">
                <a:solidFill>
                  <a:srgbClr val="0070C0"/>
                </a:solidFill>
                <a:effectLst>
                  <a:outerShdw blurRad="38100" dist="38100" dir="2700000" algn="tl">
                    <a:srgbClr val="000000">
                      <a:alpha val="43137"/>
                    </a:srgbClr>
                  </a:outerShdw>
                </a:effectLst>
                <a:latin typeface="Century Gothic" panose="020B0502020202020204" pitchFamily="34" charset="0"/>
              </a:rPr>
              <a:t>DEPENSES DE FONCTIONNEMENT (DF)- REALISATIONS 2023</a:t>
            </a:r>
          </a:p>
        </p:txBody>
      </p:sp>
      <p:sp>
        <p:nvSpPr>
          <p:cNvPr id="3" name="Espace réservé du pied de page 2">
            <a:extLst>
              <a:ext uri="{FF2B5EF4-FFF2-40B4-BE49-F238E27FC236}">
                <a16:creationId xmlns:a16="http://schemas.microsoft.com/office/drawing/2014/main" id="{28EE5B48-CC7C-782F-E953-E8C9E33469AD}"/>
              </a:ext>
            </a:extLst>
          </p:cNvPr>
          <p:cNvSpPr>
            <a:spLocks noGrp="1"/>
          </p:cNvSpPr>
          <p:nvPr>
            <p:ph type="ftr" sz="quarter" idx="11"/>
          </p:nvPr>
        </p:nvSpPr>
        <p:spPr/>
        <p:txBody>
          <a:bodyPr/>
          <a:lstStyle/>
          <a:p>
            <a:r>
              <a:rPr lang="en-US" dirty="0"/>
              <a:t>La Direction Générale</a:t>
            </a:r>
          </a:p>
        </p:txBody>
      </p:sp>
      <p:sp>
        <p:nvSpPr>
          <p:cNvPr id="5" name="Espace réservé du numéro de diapositive 4">
            <a:extLst>
              <a:ext uri="{FF2B5EF4-FFF2-40B4-BE49-F238E27FC236}">
                <a16:creationId xmlns:a16="http://schemas.microsoft.com/office/drawing/2014/main" id="{134E994B-7659-2A1E-3BD6-760AE17DBF72}"/>
              </a:ext>
            </a:extLst>
          </p:cNvPr>
          <p:cNvSpPr>
            <a:spLocks noGrp="1"/>
          </p:cNvSpPr>
          <p:nvPr>
            <p:ph type="sldNum" sz="quarter" idx="12"/>
          </p:nvPr>
        </p:nvSpPr>
        <p:spPr/>
        <p:txBody>
          <a:bodyPr/>
          <a:lstStyle/>
          <a:p>
            <a:fld id="{47333891-D5E7-4C7B-BF1D-E855E53CB5A8}" type="slidenum">
              <a:rPr lang="en-US" smtClean="0"/>
              <a:t>9</a:t>
            </a:fld>
            <a:endParaRPr lang="en-US" dirty="0"/>
          </a:p>
        </p:txBody>
      </p:sp>
      <p:sp>
        <p:nvSpPr>
          <p:cNvPr id="12" name="Espace réservé du contenu 11">
            <a:extLst>
              <a:ext uri="{FF2B5EF4-FFF2-40B4-BE49-F238E27FC236}">
                <a16:creationId xmlns:a16="http://schemas.microsoft.com/office/drawing/2014/main" id="{85FC17FB-9412-AD15-2954-B8A7FC637395}"/>
              </a:ext>
            </a:extLst>
          </p:cNvPr>
          <p:cNvSpPr>
            <a:spLocks noGrp="1"/>
          </p:cNvSpPr>
          <p:nvPr>
            <p:ph idx="1"/>
          </p:nvPr>
        </p:nvSpPr>
        <p:spPr>
          <a:xfrm>
            <a:off x="693043" y="655782"/>
            <a:ext cx="8694539" cy="6153176"/>
          </a:xfrm>
        </p:spPr>
        <p:txBody>
          <a:bodyPr/>
          <a:lstStyle/>
          <a:p>
            <a:endParaRPr lang="fr-FR" dirty="0"/>
          </a:p>
        </p:txBody>
      </p:sp>
      <p:graphicFrame>
        <p:nvGraphicFramePr>
          <p:cNvPr id="13" name="Objet 12">
            <a:extLst>
              <a:ext uri="{FF2B5EF4-FFF2-40B4-BE49-F238E27FC236}">
                <a16:creationId xmlns:a16="http://schemas.microsoft.com/office/drawing/2014/main" id="{9A160EF1-3783-1494-4BE3-0A49598B7185}"/>
              </a:ext>
            </a:extLst>
          </p:cNvPr>
          <p:cNvGraphicFramePr>
            <a:graphicFrameLocks noChangeAspect="1"/>
          </p:cNvGraphicFramePr>
          <p:nvPr>
            <p:extLst>
              <p:ext uri="{D42A27DB-BD31-4B8C-83A1-F6EECF244321}">
                <p14:modId xmlns:p14="http://schemas.microsoft.com/office/powerpoint/2010/main" val="460585071"/>
              </p:ext>
            </p:extLst>
          </p:nvPr>
        </p:nvGraphicFramePr>
        <p:xfrm>
          <a:off x="531159" y="678031"/>
          <a:ext cx="9111606" cy="6328667"/>
        </p:xfrm>
        <a:graphic>
          <a:graphicData uri="http://schemas.openxmlformats.org/presentationml/2006/ole">
            <mc:AlternateContent xmlns:mc="http://schemas.openxmlformats.org/markup-compatibility/2006">
              <mc:Choice xmlns:v="urn:schemas-microsoft-com:vml" Requires="v">
                <p:oleObj name="Worksheet" r:id="rId2" imgW="13277930" imgH="5572253" progId="Excel.Sheet.12">
                  <p:embed/>
                </p:oleObj>
              </mc:Choice>
              <mc:Fallback>
                <p:oleObj name="Worksheet" r:id="rId2" imgW="13277930" imgH="5572253" progId="Excel.Sheet.12">
                  <p:embed/>
                  <p:pic>
                    <p:nvPicPr>
                      <p:cNvPr id="0" name=""/>
                      <p:cNvPicPr/>
                      <p:nvPr/>
                    </p:nvPicPr>
                    <p:blipFill>
                      <a:blip r:embed="rId3"/>
                      <a:stretch>
                        <a:fillRect/>
                      </a:stretch>
                    </p:blipFill>
                    <p:spPr>
                      <a:xfrm>
                        <a:off x="531159" y="678031"/>
                        <a:ext cx="9111606" cy="6328667"/>
                      </a:xfrm>
                      <a:prstGeom prst="rect">
                        <a:avLst/>
                      </a:prstGeom>
                    </p:spPr>
                  </p:pic>
                </p:oleObj>
              </mc:Fallback>
            </mc:AlternateContent>
          </a:graphicData>
        </a:graphic>
      </p:graphicFrame>
    </p:spTree>
    <p:extLst>
      <p:ext uri="{BB962C8B-B14F-4D97-AF65-F5344CB8AC3E}">
        <p14:creationId xmlns:p14="http://schemas.microsoft.com/office/powerpoint/2010/main" val="21507701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19390</TotalTime>
  <Words>1684</Words>
  <Application>Microsoft Office PowerPoint</Application>
  <PresentationFormat>Personnalisé</PresentationFormat>
  <Paragraphs>189</Paragraphs>
  <Slides>21</Slides>
  <Notes>7</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2</vt:i4>
      </vt:variant>
      <vt:variant>
        <vt:lpstr>Titres des diapositives</vt:lpstr>
      </vt:variant>
      <vt:variant>
        <vt:i4>21</vt:i4>
      </vt:variant>
    </vt:vector>
  </HeadingPairs>
  <TitlesOfParts>
    <vt:vector size="30" baseType="lpstr">
      <vt:lpstr>Arial</vt:lpstr>
      <vt:lpstr>Calibri</vt:lpstr>
      <vt:lpstr>Calibri Light</vt:lpstr>
      <vt:lpstr>Century Gothic</vt:lpstr>
      <vt:lpstr>Times New Roman</vt:lpstr>
      <vt:lpstr>Wingdings</vt:lpstr>
      <vt:lpstr>Thème Office</vt:lpstr>
      <vt:lpstr>Worksheet</vt:lpstr>
      <vt:lpstr>Feuille de calcul Microsoft Excel</vt:lpstr>
      <vt:lpstr>Commune de La Ferté-Macé  </vt:lpstr>
      <vt:lpstr>ROB 2024 - PREAMBULE</vt:lpstr>
      <vt:lpstr>Présentation PowerPoint</vt:lpstr>
      <vt:lpstr>LE CONTEXTE MACRO ECONOMIQUE DU BUDGET 2024 (suite)</vt:lpstr>
      <vt:lpstr>Présentation PowerPoint</vt:lpstr>
      <vt:lpstr>Présentation PowerPoint</vt:lpstr>
      <vt:lpstr>Présentation PowerPoint</vt:lpstr>
      <vt:lpstr>Présentation PowerPoint</vt:lpstr>
      <vt:lpstr>DEPENSES DE FONCTIONNEMENT (DF)- REALISATIONS 2023</vt:lpstr>
      <vt:lpstr>DEPENSES DE FONCTIONNEMENT (DF) - REALISATIONS 2023</vt:lpstr>
      <vt:lpstr>RECETTES DE FONCTIONNEMENT (RF) - REALISATIONS 2023</vt:lpstr>
      <vt:lpstr>RECETTES DE FONCTIONNEMENT - REALISATIONS 2023 </vt:lpstr>
      <vt:lpstr>DEPENSES D’INVESTISSEMENT - REALISATIONS 2023</vt:lpstr>
      <vt:lpstr>RECETTES D’INVESTISSEMENT - REALISATIONS 2023</vt:lpstr>
      <vt:lpstr>LES PRINCIPALES DEPENSES D’INVESTISSEMENT 2023</vt:lpstr>
      <vt:lpstr>Présentation PowerPoint</vt:lpstr>
      <vt:lpstr>Présentation PowerPoint</vt:lpstr>
      <vt:lpstr>LA DETTE FINANCIERE DE LA COMMUNE</vt:lpstr>
      <vt:lpstr>LA STRATEGIE FINANCIERE DE LA COMMUNE</vt:lpstr>
      <vt:lpstr>Présentation PowerPoint</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Communauté de communes La Ferté – St Michel  5 mars 2014 - 20h30</dc:title>
  <dc:creator>ALLIGNE Christophe</dc:creator>
  <cp:lastModifiedBy>Celestin Ngassaki</cp:lastModifiedBy>
  <cp:revision>449</cp:revision>
  <cp:lastPrinted>2024-01-31T17:56:31Z</cp:lastPrinted>
  <dcterms:created xsi:type="dcterms:W3CDTF">2004-12-02T18:14:49Z</dcterms:created>
  <dcterms:modified xsi:type="dcterms:W3CDTF">2024-02-01T16:16:46Z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